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3" r:id="rId3"/>
    <p:sldId id="294" r:id="rId4"/>
    <p:sldId id="295" r:id="rId5"/>
    <p:sldId id="296" r:id="rId6"/>
    <p:sldId id="297" r:id="rId7"/>
    <p:sldId id="298" r:id="rId8"/>
    <p:sldId id="313" r:id="rId9"/>
    <p:sldId id="314" r:id="rId10"/>
    <p:sldId id="301" r:id="rId11"/>
    <p:sldId id="302" r:id="rId12"/>
    <p:sldId id="315" r:id="rId13"/>
    <p:sldId id="304" r:id="rId14"/>
    <p:sldId id="310" r:id="rId15"/>
    <p:sldId id="311" r:id="rId16"/>
    <p:sldId id="316" r:id="rId17"/>
    <p:sldId id="317" r:id="rId18"/>
    <p:sldId id="318" r:id="rId19"/>
    <p:sldId id="319" r:id="rId20"/>
    <p:sldId id="320" r:id="rId21"/>
    <p:sldId id="321" r:id="rId22"/>
    <p:sldId id="32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34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D9A48-3DBC-43DF-965D-EF8BFF776E75}"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02EA7-1D8C-47AB-B082-8F36897D58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F1A46-442E-494F-AAEB-787001AB3045}" type="datetimeFigureOut">
              <a:rPr lang="en-US" smtClean="0"/>
              <a:pPr/>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C7FC-E8ED-48CA-92A2-1D4321BE3E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D9A48-3DBC-43DF-965D-EF8BFF776E75}" type="datetimeFigureOut">
              <a:rPr lang="en-US" smtClean="0"/>
              <a:pPr/>
              <a:t>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02EA7-1D8C-47AB-B082-8F36897D58BD}" type="slidenum">
              <a:rPr lang="en-US" smtClean="0"/>
              <a:pPr/>
              <a:t>‹#›</a:t>
            </a:fld>
            <a:endParaRPr lang="en-US"/>
          </a:p>
        </p:txBody>
      </p:sp>
    </p:spTree>
    <p:extLst>
      <p:ext uri="{BB962C8B-B14F-4D97-AF65-F5344CB8AC3E}">
        <p14:creationId xmlns="" xmlns:p14="http://schemas.microsoft.com/office/powerpoint/2010/main" val="1991437840"/>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toby\Desktop\toby.wm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962400"/>
            <a:ext cx="7772400" cy="793376"/>
          </a:xfrm>
        </p:spPr>
        <p:txBody>
          <a:bodyPr>
            <a:normAutofit/>
          </a:bodyPr>
          <a:lstStyle/>
          <a:p>
            <a:r>
              <a:rPr lang="en-US" sz="4000" dirty="0" smtClean="0">
                <a:solidFill>
                  <a:srgbClr val="002060"/>
                </a:solidFill>
                <a:latin typeface="Calibri" pitchFamily="34" charset="0"/>
              </a:rPr>
              <a:t>SCRS’ Education Committee Presents</a:t>
            </a:r>
            <a:endParaRPr lang="en-US" sz="4000" dirty="0">
              <a:solidFill>
                <a:srgbClr val="002060"/>
              </a:solidFill>
              <a:latin typeface="Calibri" pitchFamily="34" charset="0"/>
            </a:endParaRPr>
          </a:p>
        </p:txBody>
      </p:sp>
      <p:sp>
        <p:nvSpPr>
          <p:cNvPr id="3" name="Subtitle 2"/>
          <p:cNvSpPr>
            <a:spLocks noGrp="1"/>
          </p:cNvSpPr>
          <p:nvPr>
            <p:ph type="subTitle" idx="1"/>
          </p:nvPr>
        </p:nvSpPr>
        <p:spPr>
          <a:xfrm>
            <a:off x="533400" y="4724400"/>
            <a:ext cx="7772400" cy="1752600"/>
          </a:xfrm>
        </p:spPr>
        <p:txBody>
          <a:bodyPr>
            <a:normAutofit fontScale="85000" lnSpcReduction="20000"/>
          </a:bodyPr>
          <a:lstStyle/>
          <a:p>
            <a:r>
              <a:rPr lang="en-US" sz="5400" dirty="0" err="1" smtClean="0">
                <a:latin typeface="Arial Black" pitchFamily="34" charset="0"/>
              </a:rPr>
              <a:t>Kool</a:t>
            </a:r>
            <a:r>
              <a:rPr lang="en-US" sz="5400" dirty="0" smtClean="0">
                <a:latin typeface="Arial Black" pitchFamily="34" charset="0"/>
              </a:rPr>
              <a:t> Tools from SEMA 2016</a:t>
            </a:r>
          </a:p>
          <a:p>
            <a:r>
              <a:rPr lang="en-US" dirty="0" smtClean="0">
                <a:latin typeface="Arial Black" pitchFamily="34" charset="0"/>
              </a:rPr>
              <a:t>January</a:t>
            </a:r>
            <a:r>
              <a:rPr lang="en-US" smtClean="0">
                <a:latin typeface="Arial Black" pitchFamily="34" charset="0"/>
              </a:rPr>
              <a:t>, 2017-</a:t>
            </a:r>
            <a:r>
              <a:rPr lang="en-US" dirty="0" smtClean="0">
                <a:latin typeface="Arial Black" pitchFamily="34" charset="0"/>
              </a:rPr>
              <a:t>- Palm Springs, Ca</a:t>
            </a:r>
          </a:p>
          <a:p>
            <a:endParaRPr lang="en-US" dirty="0" smtClean="0">
              <a:latin typeface="Arial Black" pitchFamily="34" charset="0"/>
            </a:endParaRPr>
          </a:p>
          <a:p>
            <a:endParaRPr lang="en-US" dirty="0">
              <a:latin typeface="Arial Black"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3" y="1"/>
            <a:ext cx="9139518" cy="3635036"/>
          </a:xfrm>
          <a:prstGeom prst="rect">
            <a:avLst/>
          </a:prstGeom>
        </p:spPr>
      </p:pic>
    </p:spTree>
    <p:extLst>
      <p:ext uri="{BB962C8B-B14F-4D97-AF65-F5344CB8AC3E}">
        <p14:creationId xmlns:p14="http://schemas.microsoft.com/office/powerpoint/2010/main" xmlns="" val="1482722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685800"/>
            <a:ext cx="7772400" cy="1143000"/>
          </a:xfrm>
        </p:spPr>
        <p:txBody>
          <a:bodyPr>
            <a:normAutofit fontScale="90000"/>
          </a:bodyPr>
          <a:lstStyle/>
          <a:p>
            <a:pPr eaLnBrk="1" hangingPunct="1"/>
            <a:r>
              <a:rPr lang="en-US" smtClean="0"/>
              <a:t>Magnetic Light Holder from Killer Tools</a:t>
            </a:r>
          </a:p>
        </p:txBody>
      </p:sp>
      <p:sp>
        <p:nvSpPr>
          <p:cNvPr id="12291"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2292"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2293"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2294"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2296" name="Picture 2" descr="https://www.carid.com/ic/killer-tools/work-lights/kilart65bl_6.jpg"/>
          <p:cNvPicPr>
            <a:picLocks noChangeAspect="1" noChangeArrowheads="1"/>
          </p:cNvPicPr>
          <p:nvPr/>
        </p:nvPicPr>
        <p:blipFill>
          <a:blip r:embed="rId2" cstate="print"/>
          <a:srcRect/>
          <a:stretch>
            <a:fillRect/>
          </a:stretch>
        </p:blipFill>
        <p:spPr bwMode="auto">
          <a:xfrm>
            <a:off x="2819400" y="2438400"/>
            <a:ext cx="3143250" cy="3352800"/>
          </a:xfrm>
          <a:prstGeom prst="rect">
            <a:avLst/>
          </a:prstGeom>
          <a:noFill/>
          <a:ln w="9525">
            <a:noFill/>
            <a:miter lim="800000"/>
            <a:headEnd/>
            <a:tailEnd/>
          </a:ln>
        </p:spPr>
      </p:pic>
      <p:sp>
        <p:nvSpPr>
          <p:cNvPr id="12297" name="TextBox 8"/>
          <p:cNvSpPr txBox="1">
            <a:spLocks noChangeArrowheads="1"/>
          </p:cNvSpPr>
          <p:nvPr/>
        </p:nvSpPr>
        <p:spPr bwMode="auto">
          <a:xfrm>
            <a:off x="3505200" y="6248400"/>
            <a:ext cx="2105025" cy="461963"/>
          </a:xfrm>
          <a:prstGeom prst="rect">
            <a:avLst/>
          </a:prstGeom>
          <a:noFill/>
          <a:ln w="9525">
            <a:noFill/>
            <a:miter lim="800000"/>
            <a:headEnd/>
            <a:tailEnd/>
          </a:ln>
        </p:spPr>
        <p:txBody>
          <a:bodyPr wrap="none">
            <a:spAutoFit/>
          </a:bodyPr>
          <a:lstStyle/>
          <a:p>
            <a:r>
              <a:rPr lang="en-US" sz="2400"/>
              <a:t>800-369-4262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228600"/>
            <a:ext cx="7772400" cy="1143000"/>
          </a:xfrm>
        </p:spPr>
        <p:txBody>
          <a:bodyPr>
            <a:normAutofit fontScale="90000"/>
          </a:bodyPr>
          <a:lstStyle/>
          <a:p>
            <a:pPr eaLnBrk="1" hangingPunct="1"/>
            <a:r>
              <a:rPr lang="en-US" b="1" smtClean="0"/>
              <a:t>Brilliant Solutions Work Bay LED Curtains by Car-O-Liner</a:t>
            </a:r>
            <a:endParaRPr lang="en-US" smtClean="0"/>
          </a:p>
        </p:txBody>
      </p:sp>
      <p:sp>
        <p:nvSpPr>
          <p:cNvPr id="13315"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3316"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3317"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3318"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3320" name="Picture 8" descr="C:\Users\toby\AppData\Local\Microsoft\Windows\Temporary Internet Files\Content.IE5\DB6HK0TY\IMG_8508.JPG"/>
          <p:cNvPicPr>
            <a:picLocks noChangeAspect="1" noChangeArrowheads="1"/>
          </p:cNvPicPr>
          <p:nvPr/>
        </p:nvPicPr>
        <p:blipFill>
          <a:blip r:embed="rId2" cstate="print"/>
          <a:srcRect/>
          <a:stretch>
            <a:fillRect/>
          </a:stretch>
        </p:blipFill>
        <p:spPr bwMode="auto">
          <a:xfrm>
            <a:off x="1371600" y="1828800"/>
            <a:ext cx="6400800" cy="3276600"/>
          </a:xfrm>
          <a:prstGeom prst="rect">
            <a:avLst/>
          </a:prstGeom>
          <a:noFill/>
          <a:ln w="9525">
            <a:noFill/>
            <a:miter lim="800000"/>
            <a:headEnd/>
            <a:tailEnd/>
          </a:ln>
        </p:spPr>
      </p:pic>
      <p:sp>
        <p:nvSpPr>
          <p:cNvPr id="13321" name="Rectangle 8"/>
          <p:cNvSpPr>
            <a:spLocks noChangeArrowheads="1"/>
          </p:cNvSpPr>
          <p:nvPr/>
        </p:nvSpPr>
        <p:spPr bwMode="auto">
          <a:xfrm>
            <a:off x="381000" y="5410200"/>
            <a:ext cx="8458200" cy="923925"/>
          </a:xfrm>
          <a:prstGeom prst="rect">
            <a:avLst/>
          </a:prstGeom>
          <a:noFill/>
          <a:ln w="9525">
            <a:noFill/>
            <a:miter lim="800000"/>
            <a:headEnd/>
            <a:tailEnd/>
          </a:ln>
        </p:spPr>
        <p:txBody>
          <a:bodyPr>
            <a:spAutoFit/>
          </a:bodyPr>
          <a:lstStyle/>
          <a:p>
            <a:r>
              <a:rPr lang="en-US"/>
              <a:t>Car-O-Liner is developing a new aluminum work bay curtain, </a:t>
            </a:r>
            <a:r>
              <a:rPr lang="en-US" b="1"/>
              <a:t>Brilliant Solutions*</a:t>
            </a:r>
            <a:r>
              <a:rPr lang="en-US"/>
              <a:t> (as seen at SEMA). These curtains feature 4 LED horizontally mounted light ropes and a welding view panel. Protect your repair and get extra working light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228600"/>
            <a:ext cx="7772400" cy="1143000"/>
          </a:xfrm>
        </p:spPr>
        <p:txBody>
          <a:bodyPr/>
          <a:lstStyle/>
          <a:p>
            <a:pPr eaLnBrk="1" hangingPunct="1"/>
            <a:r>
              <a:rPr lang="en-US" smtClean="0"/>
              <a:t>WRD Glass Tool Enhancement</a:t>
            </a:r>
          </a:p>
        </p:txBody>
      </p:sp>
      <p:sp>
        <p:nvSpPr>
          <p:cNvPr id="14339"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4340"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4341"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4342"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4344" name="Picture 8" descr="C:\Users\toby\AppData\Local\Microsoft\Windows\Temporary Internet Files\Content.IE5\DB6HK0TY\image1.JPG"/>
          <p:cNvPicPr>
            <a:picLocks noChangeAspect="1" noChangeArrowheads="1"/>
          </p:cNvPicPr>
          <p:nvPr/>
        </p:nvPicPr>
        <p:blipFill>
          <a:blip r:embed="rId2" cstate="print"/>
          <a:srcRect/>
          <a:stretch>
            <a:fillRect/>
          </a:stretch>
        </p:blipFill>
        <p:spPr bwMode="auto">
          <a:xfrm>
            <a:off x="1219200" y="1524000"/>
            <a:ext cx="6629400" cy="4495800"/>
          </a:xfrm>
          <a:prstGeom prst="rect">
            <a:avLst/>
          </a:prstGeom>
          <a:noFill/>
          <a:ln w="9525">
            <a:noFill/>
            <a:miter lim="800000"/>
            <a:headEnd/>
            <a:tailEnd/>
          </a:ln>
        </p:spPr>
      </p:pic>
      <p:sp>
        <p:nvSpPr>
          <p:cNvPr id="14345" name="TextBox 8"/>
          <p:cNvSpPr txBox="1">
            <a:spLocks noChangeArrowheads="1"/>
          </p:cNvSpPr>
          <p:nvPr/>
        </p:nvSpPr>
        <p:spPr bwMode="auto">
          <a:xfrm>
            <a:off x="3352800" y="6248400"/>
            <a:ext cx="2105025" cy="461963"/>
          </a:xfrm>
          <a:prstGeom prst="rect">
            <a:avLst/>
          </a:prstGeom>
          <a:noFill/>
          <a:ln w="9525">
            <a:noFill/>
            <a:miter lim="800000"/>
            <a:headEnd/>
            <a:tailEnd/>
          </a:ln>
        </p:spPr>
        <p:txBody>
          <a:bodyPr wrap="none">
            <a:spAutoFit/>
          </a:bodyPr>
          <a:lstStyle/>
          <a:p>
            <a:r>
              <a:rPr lang="en-US" sz="2400"/>
              <a:t>778-688-4697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228600"/>
            <a:ext cx="7772400" cy="1143000"/>
          </a:xfrm>
        </p:spPr>
        <p:txBody>
          <a:bodyPr/>
          <a:lstStyle/>
          <a:p>
            <a:pPr eaLnBrk="1" hangingPunct="1"/>
            <a:r>
              <a:rPr lang="en-US" smtClean="0"/>
              <a:t>WRD Glass Tool</a:t>
            </a:r>
          </a:p>
        </p:txBody>
      </p:sp>
      <p:sp>
        <p:nvSpPr>
          <p:cNvPr id="15363"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5364"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5365"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5366"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8" name="toby.wmv">
            <a:hlinkClick r:id="" action="ppaction://media"/>
          </p:cNvPr>
          <p:cNvPicPr>
            <a:picLocks noRot="1" noChangeAspect="1"/>
          </p:cNvPicPr>
          <p:nvPr>
            <a:videoFile r:link="rId1"/>
          </p:nvPr>
        </p:nvPicPr>
        <p:blipFill>
          <a:blip r:embed="rId3" cstate="print"/>
          <a:srcRect/>
          <a:stretch>
            <a:fillRect/>
          </a:stretch>
        </p:blipFill>
        <p:spPr bwMode="auto">
          <a:xfrm>
            <a:off x="914400" y="1219200"/>
            <a:ext cx="71628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2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0"/>
            <a:ext cx="7772400" cy="1143000"/>
          </a:xfrm>
        </p:spPr>
        <p:txBody>
          <a:bodyPr/>
          <a:lstStyle/>
          <a:p>
            <a:pPr eaLnBrk="1" hangingPunct="1"/>
            <a:r>
              <a:rPr lang="en-US" dirty="0" smtClean="0"/>
              <a:t>Facts about “</a:t>
            </a:r>
            <a:r>
              <a:rPr lang="en-US" dirty="0" err="1" smtClean="0"/>
              <a:t>Bondo</a:t>
            </a:r>
            <a:r>
              <a:rPr lang="en-US" dirty="0" smtClean="0"/>
              <a:t>” Dust</a:t>
            </a:r>
          </a:p>
        </p:txBody>
      </p:sp>
      <p:sp>
        <p:nvSpPr>
          <p:cNvPr id="16387"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6388"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6389"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6390"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6392" name="Picture 2" descr="Wear gloves to keep body filler off your hands."/>
          <p:cNvPicPr>
            <a:picLocks noChangeAspect="1" noChangeArrowheads="1"/>
          </p:cNvPicPr>
          <p:nvPr/>
        </p:nvPicPr>
        <p:blipFill>
          <a:blip r:embed="rId2" cstate="print"/>
          <a:srcRect/>
          <a:stretch>
            <a:fillRect/>
          </a:stretch>
        </p:blipFill>
        <p:spPr bwMode="auto">
          <a:xfrm>
            <a:off x="3810000" y="3657600"/>
            <a:ext cx="1143000" cy="1285875"/>
          </a:xfrm>
          <a:prstGeom prst="rect">
            <a:avLst/>
          </a:prstGeom>
          <a:noFill/>
          <a:ln w="9525">
            <a:noFill/>
            <a:miter lim="800000"/>
            <a:headEnd/>
            <a:tailEnd/>
          </a:ln>
        </p:spPr>
      </p:pic>
      <p:sp>
        <p:nvSpPr>
          <p:cNvPr id="16393" name="Rectangle 3"/>
          <p:cNvSpPr>
            <a:spLocks noChangeArrowheads="1"/>
          </p:cNvSpPr>
          <p:nvPr/>
        </p:nvSpPr>
        <p:spPr bwMode="auto">
          <a:xfrm>
            <a:off x="381000" y="990600"/>
            <a:ext cx="8305800" cy="5524500"/>
          </a:xfrm>
          <a:prstGeom prst="rect">
            <a:avLst/>
          </a:prstGeom>
          <a:noFill/>
          <a:ln w="9525">
            <a:noFill/>
            <a:miter lim="800000"/>
            <a:headEnd/>
            <a:tailEnd/>
          </a:ln>
        </p:spPr>
        <p:txBody>
          <a:bodyPr lIns="0" tIns="0" rIns="0" bIns="0" anchor="ctr">
            <a:spAutoFit/>
          </a:bodyPr>
          <a:lstStyle/>
          <a:p>
            <a:pPr eaLnBrk="0" hangingPunct="0"/>
            <a:r>
              <a:rPr lang="en-US" sz="1600" b="1" dirty="0">
                <a:latin typeface="proxima-nova-condensed"/>
              </a:rPr>
              <a:t>Applying Body Filler / </a:t>
            </a:r>
            <a:r>
              <a:rPr lang="en-US" sz="1600" b="1" dirty="0" err="1">
                <a:latin typeface="proxima-nova-condensed"/>
              </a:rPr>
              <a:t>Bondo</a:t>
            </a:r>
            <a:endParaRPr lang="en-US" sz="1600" b="1" dirty="0">
              <a:latin typeface="proxima-nova-condensed"/>
            </a:endParaRPr>
          </a:p>
          <a:p>
            <a:pPr eaLnBrk="0" hangingPunct="0"/>
            <a:r>
              <a:rPr lang="en-US" sz="1600" dirty="0">
                <a:latin typeface="proxima-nova"/>
              </a:rPr>
              <a:t>The application of filler material can expose you to some hazardous materials if you do not take appropriate precautions. Most body fillers contain a solvent called styrene. As the filler dries, styrene is released to the air and you can breathe it. It has a characteristic sweet smell at low concentrations and a sharp disagreeable odor at high concentrations.</a:t>
            </a:r>
          </a:p>
          <a:p>
            <a:pPr eaLnBrk="0" hangingPunct="0"/>
            <a:r>
              <a:rPr lang="en-US" sz="1600" dirty="0">
                <a:latin typeface="proxima-nova"/>
              </a:rPr>
              <a:t>Exposure to styrene can cause respiratory irritation. </a:t>
            </a:r>
            <a:r>
              <a:rPr lang="en-US" sz="1600" i="1" dirty="0">
                <a:latin typeface="proxima-nova"/>
              </a:rPr>
              <a:t>It may also damage your liver and possibly cause cancer at very high levels of exposures - not usually found in </a:t>
            </a:r>
            <a:r>
              <a:rPr lang="en-US" sz="1600" i="1" dirty="0" err="1">
                <a:latin typeface="proxima-nova"/>
              </a:rPr>
              <a:t>autobody</a:t>
            </a:r>
            <a:r>
              <a:rPr lang="en-US" sz="1600" i="1" dirty="0">
                <a:latin typeface="proxima-nova"/>
              </a:rPr>
              <a:t> shops.</a:t>
            </a:r>
            <a:r>
              <a:rPr lang="en-US" sz="1600" dirty="0">
                <a:latin typeface="proxima-nova"/>
              </a:rPr>
              <a:t> Styrene can also be absorbed directly through the skin if you come in direct contact with the uncured filler. In some people, direct contact with the filler may cause skin rashes and repeated exposure may increase your sensitivity.</a:t>
            </a:r>
            <a:endParaRPr lang="en-US" sz="1600" dirty="0"/>
          </a:p>
          <a:p>
            <a:pPr eaLnBrk="0" fontAlgn="ctr" hangingPunct="0"/>
            <a:r>
              <a:rPr lang="en-US" dirty="0"/>
              <a:t>  </a:t>
            </a:r>
            <a:r>
              <a:rPr lang="en-US" sz="8100" dirty="0"/>
              <a:t> </a:t>
            </a:r>
            <a:r>
              <a:rPr lang="en-US" dirty="0"/>
              <a:t>                  </a:t>
            </a:r>
            <a:endParaRPr lang="en-US" sz="1200" b="1" dirty="0">
              <a:latin typeface="proxima-nova-condensed"/>
            </a:endParaRPr>
          </a:p>
          <a:p>
            <a:pPr eaLnBrk="0" fontAlgn="ctr" hangingPunct="0"/>
            <a:r>
              <a:rPr lang="en-US" sz="1200" b="1" dirty="0">
                <a:latin typeface="proxima-nova-condensed"/>
              </a:rPr>
              <a:t>PPE and controls</a:t>
            </a:r>
          </a:p>
          <a:p>
            <a:pPr eaLnBrk="0" hangingPunct="0"/>
            <a:r>
              <a:rPr lang="en-US" sz="1000" dirty="0">
                <a:latin typeface="proxima-nova"/>
              </a:rPr>
              <a:t>When mixing and applying filler material, you should:</a:t>
            </a:r>
            <a:endParaRPr lang="en-US" sz="800" dirty="0"/>
          </a:p>
          <a:p>
            <a:pPr eaLnBrk="0" fontAlgn="ctr" hangingPunct="0">
              <a:buFontTx/>
              <a:buChar char="•"/>
            </a:pPr>
            <a:r>
              <a:rPr lang="en-US" sz="1300" b="1" dirty="0">
                <a:latin typeface="proxima-nova"/>
              </a:rPr>
              <a:t>wear gloves that are resistant to styrene (such as PVA or polyethylene) and eye protection</a:t>
            </a:r>
          </a:p>
          <a:p>
            <a:pPr eaLnBrk="0" fontAlgn="ctr" hangingPunct="0">
              <a:buFontTx/>
              <a:buChar char="•"/>
            </a:pPr>
            <a:r>
              <a:rPr lang="en-US" sz="1300" b="1" dirty="0">
                <a:latin typeface="proxima-nova"/>
              </a:rPr>
              <a:t>mix and apply filler where there is adequate general ventilation arranged to draw the styrene vapors away from you and others working in the area, such as in a prep station</a:t>
            </a:r>
          </a:p>
          <a:p>
            <a:pPr eaLnBrk="0" fontAlgn="ctr" hangingPunct="0">
              <a:buFontTx/>
              <a:buChar char="•"/>
            </a:pPr>
            <a:r>
              <a:rPr lang="en-US" sz="1300" b="1" dirty="0">
                <a:latin typeface="proxima-nova"/>
              </a:rPr>
              <a:t>wear a respirator fitted with organic vapor cartridges if you are sensitive to the odors - change the cartridges regularly and as soon as you can smell the styrene while wearing the respirator</a:t>
            </a:r>
          </a:p>
          <a:p>
            <a:pPr eaLnBrk="0" fontAlgn="ctr" hangingPunct="0">
              <a:buFontTx/>
              <a:buChar char="•"/>
            </a:pPr>
            <a:r>
              <a:rPr lang="en-US" sz="1300" b="1" dirty="0">
                <a:latin typeface="proxima-nova"/>
              </a:rPr>
              <a:t>wash your hands and exposed skin surfaces thoroughly after applying the filler</a:t>
            </a:r>
            <a:endParaRPr lang="en-US" sz="1000" dirty="0">
              <a:latin typeface="proxima-nova"/>
            </a:endParaRPr>
          </a:p>
          <a:p>
            <a:pPr eaLnBrk="0" hangingPunct="0"/>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228600"/>
            <a:ext cx="7772400" cy="1143000"/>
          </a:xfrm>
        </p:spPr>
        <p:txBody>
          <a:bodyPr/>
          <a:lstStyle/>
          <a:p>
            <a:pPr eaLnBrk="1" hangingPunct="1"/>
            <a:r>
              <a:rPr lang="en-US" smtClean="0"/>
              <a:t>Facts About “Bondo” Dust</a:t>
            </a:r>
          </a:p>
        </p:txBody>
      </p:sp>
      <p:sp>
        <p:nvSpPr>
          <p:cNvPr id="17411"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7412"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7413"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7414"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7416" name="Rectangle 8"/>
          <p:cNvSpPr>
            <a:spLocks noChangeArrowheads="1"/>
          </p:cNvSpPr>
          <p:nvPr/>
        </p:nvSpPr>
        <p:spPr bwMode="auto">
          <a:xfrm>
            <a:off x="838200" y="2590800"/>
            <a:ext cx="7239000" cy="3416300"/>
          </a:xfrm>
          <a:prstGeom prst="rect">
            <a:avLst/>
          </a:prstGeom>
          <a:noFill/>
          <a:ln w="9525">
            <a:noFill/>
            <a:miter lim="800000"/>
            <a:headEnd/>
            <a:tailEnd/>
          </a:ln>
        </p:spPr>
        <p:txBody>
          <a:bodyPr>
            <a:spAutoFit/>
          </a:bodyPr>
          <a:lstStyle/>
          <a:p>
            <a:r>
              <a:rPr lang="en-US" b="1"/>
              <a:t>Sanding</a:t>
            </a:r>
          </a:p>
          <a:p>
            <a:r>
              <a:rPr lang="en-US"/>
              <a:t>Sanding paint and filler material creates a lot of fine dust that is easily inhaled and can irritate your breathing tubes and eyes. The dust may contain hazardous substances as well, such as lead, chromium, and the abrasives from sanding disks. This dust can be harmful if inhaled or ingested. We are not suggesting that anyone eats the dust on purpose, but it can easily stick to your hands and face, and if not thoroughly washed off, will contaminate your food, drinks and cigarettes. At even very low levels of exposure, the toxic metals in this dust can cause serious health affects and body workers performing these tasks without precautions have exceeded the exposure limits for these hazardous materials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28600"/>
            <a:ext cx="7772400" cy="1143000"/>
          </a:xfrm>
        </p:spPr>
        <p:txBody>
          <a:bodyPr>
            <a:normAutofit fontScale="90000"/>
          </a:bodyPr>
          <a:lstStyle/>
          <a:p>
            <a:pPr eaLnBrk="1" hangingPunct="1"/>
            <a:r>
              <a:rPr lang="en-US" smtClean="0"/>
              <a:t>Sanding Station from Time Shaver</a:t>
            </a:r>
          </a:p>
        </p:txBody>
      </p:sp>
      <p:sp>
        <p:nvSpPr>
          <p:cNvPr id="18435"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8436"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8437"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8438"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8440" name="Picture 8" descr="C:\Users\toby\AppData\Local\Microsoft\Windows\Temporary Internet Files\Content.IE5\0M82IO3B\image1.jpeg"/>
          <p:cNvPicPr>
            <a:picLocks noChangeAspect="1" noChangeArrowheads="1"/>
          </p:cNvPicPr>
          <p:nvPr/>
        </p:nvPicPr>
        <p:blipFill>
          <a:blip r:embed="rId2" cstate="print"/>
          <a:srcRect/>
          <a:stretch>
            <a:fillRect/>
          </a:stretch>
        </p:blipFill>
        <p:spPr bwMode="auto">
          <a:xfrm>
            <a:off x="1524000" y="1600200"/>
            <a:ext cx="4019550" cy="4800600"/>
          </a:xfrm>
          <a:prstGeom prst="rect">
            <a:avLst/>
          </a:prstGeom>
          <a:noFill/>
          <a:ln w="9525">
            <a:noFill/>
            <a:miter lim="800000"/>
            <a:headEnd/>
            <a:tailEnd/>
          </a:ln>
        </p:spPr>
      </p:pic>
      <p:sp>
        <p:nvSpPr>
          <p:cNvPr id="18441" name="TextBox 8"/>
          <p:cNvSpPr txBox="1">
            <a:spLocks noChangeArrowheads="1"/>
          </p:cNvSpPr>
          <p:nvPr/>
        </p:nvSpPr>
        <p:spPr bwMode="auto">
          <a:xfrm>
            <a:off x="6553200" y="3810000"/>
            <a:ext cx="2105025" cy="461963"/>
          </a:xfrm>
          <a:prstGeom prst="rect">
            <a:avLst/>
          </a:prstGeom>
          <a:noFill/>
          <a:ln w="9525">
            <a:noFill/>
            <a:miter lim="800000"/>
            <a:headEnd/>
            <a:tailEnd/>
          </a:ln>
        </p:spPr>
        <p:txBody>
          <a:bodyPr wrap="none">
            <a:spAutoFit/>
          </a:bodyPr>
          <a:lstStyle/>
          <a:p>
            <a:r>
              <a:rPr lang="en-US" sz="2400"/>
              <a:t>714-974-2531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2000"/>
            <a:ext cx="8153400" cy="1143000"/>
          </a:xfrm>
        </p:spPr>
        <p:txBody>
          <a:bodyPr>
            <a:normAutofit fontScale="90000"/>
          </a:bodyPr>
          <a:lstStyle/>
          <a:p>
            <a:pPr eaLnBrk="1" hangingPunct="1"/>
            <a:r>
              <a:rPr lang="en-US" smtClean="0"/>
              <a:t>Dynabrade 6” DA Sander and File Sander  with Vacuum Attachment</a:t>
            </a:r>
          </a:p>
        </p:txBody>
      </p:sp>
      <p:sp>
        <p:nvSpPr>
          <p:cNvPr id="19459"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9460"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9461"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9462"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9464" name="Picture 10" descr="https://images-na.ssl-images-amazon.com/images/I/419O6wzkynL._SX300_.jpg"/>
          <p:cNvPicPr>
            <a:picLocks noChangeAspect="1" noChangeArrowheads="1"/>
          </p:cNvPicPr>
          <p:nvPr/>
        </p:nvPicPr>
        <p:blipFill>
          <a:blip r:embed="rId2" cstate="print"/>
          <a:srcRect/>
          <a:stretch>
            <a:fillRect/>
          </a:stretch>
        </p:blipFill>
        <p:spPr bwMode="auto">
          <a:xfrm>
            <a:off x="609600" y="2438400"/>
            <a:ext cx="3771900" cy="3352800"/>
          </a:xfrm>
          <a:prstGeom prst="rect">
            <a:avLst/>
          </a:prstGeom>
          <a:noFill/>
          <a:ln w="9525">
            <a:noFill/>
            <a:miter lim="800000"/>
            <a:headEnd/>
            <a:tailEnd/>
          </a:ln>
        </p:spPr>
      </p:pic>
      <p:pic>
        <p:nvPicPr>
          <p:cNvPr id="19465" name="Picture 10" descr="http://img.directindustry.com/images_di/photo-mg/8306-2979875.jpg"/>
          <p:cNvPicPr>
            <a:picLocks noChangeAspect="1" noChangeArrowheads="1"/>
          </p:cNvPicPr>
          <p:nvPr/>
        </p:nvPicPr>
        <p:blipFill>
          <a:blip r:embed="rId3" cstate="print"/>
          <a:srcRect/>
          <a:stretch>
            <a:fillRect/>
          </a:stretch>
        </p:blipFill>
        <p:spPr bwMode="auto">
          <a:xfrm>
            <a:off x="5029200" y="2362200"/>
            <a:ext cx="2895600" cy="3276600"/>
          </a:xfrm>
          <a:prstGeom prst="rect">
            <a:avLst/>
          </a:prstGeom>
          <a:noFill/>
          <a:ln w="9525">
            <a:noFill/>
            <a:miter lim="800000"/>
            <a:headEnd/>
            <a:tailEnd/>
          </a:ln>
        </p:spPr>
      </p:pic>
      <p:sp>
        <p:nvSpPr>
          <p:cNvPr id="19466" name="TextBox 9"/>
          <p:cNvSpPr txBox="1">
            <a:spLocks noChangeArrowheads="1"/>
          </p:cNvSpPr>
          <p:nvPr/>
        </p:nvSpPr>
        <p:spPr bwMode="auto">
          <a:xfrm>
            <a:off x="3733800" y="6096000"/>
            <a:ext cx="2105025" cy="461963"/>
          </a:xfrm>
          <a:prstGeom prst="rect">
            <a:avLst/>
          </a:prstGeom>
          <a:noFill/>
          <a:ln w="9525">
            <a:noFill/>
            <a:miter lim="800000"/>
            <a:headEnd/>
            <a:tailEnd/>
          </a:ln>
        </p:spPr>
        <p:txBody>
          <a:bodyPr wrap="none">
            <a:spAutoFit/>
          </a:bodyPr>
          <a:lstStyle/>
          <a:p>
            <a:r>
              <a:rPr lang="en-US" sz="2400"/>
              <a:t>800-828-7333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3"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4"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5"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7" name="Title 9"/>
          <p:cNvSpPr>
            <a:spLocks noGrp="1"/>
          </p:cNvSpPr>
          <p:nvPr>
            <p:ph type="title"/>
          </p:nvPr>
        </p:nvSpPr>
        <p:spPr/>
        <p:txBody>
          <a:bodyPr>
            <a:normAutofit fontScale="90000"/>
          </a:bodyPr>
          <a:lstStyle/>
          <a:p>
            <a:r>
              <a:rPr lang="en-US" smtClean="0"/>
              <a:t>Vacuum Sanding Solutions from Eurovac</a:t>
            </a:r>
          </a:p>
        </p:txBody>
      </p:sp>
      <p:pic>
        <p:nvPicPr>
          <p:cNvPr id="20488" name="Picture 2" descr="C:\Users\toby\AppData\Local\Microsoft\Windows\Temporary Internet Files\Content.IE5\CY67C0P8\IMG_8509.JPG"/>
          <p:cNvPicPr>
            <a:picLocks noChangeAspect="1" noChangeArrowheads="1"/>
          </p:cNvPicPr>
          <p:nvPr/>
        </p:nvPicPr>
        <p:blipFill>
          <a:blip r:embed="rId2" cstate="print"/>
          <a:srcRect/>
          <a:stretch>
            <a:fillRect/>
          </a:stretch>
        </p:blipFill>
        <p:spPr bwMode="auto">
          <a:xfrm>
            <a:off x="1371600" y="1981200"/>
            <a:ext cx="6400800" cy="3505200"/>
          </a:xfrm>
          <a:prstGeom prst="rect">
            <a:avLst/>
          </a:prstGeom>
          <a:noFill/>
          <a:ln w="9525">
            <a:noFill/>
            <a:miter lim="800000"/>
            <a:headEnd/>
            <a:tailEnd/>
          </a:ln>
        </p:spPr>
      </p:pic>
      <p:sp>
        <p:nvSpPr>
          <p:cNvPr id="20489" name="TextBox 8"/>
          <p:cNvSpPr txBox="1">
            <a:spLocks noChangeArrowheads="1"/>
          </p:cNvSpPr>
          <p:nvPr/>
        </p:nvSpPr>
        <p:spPr bwMode="auto">
          <a:xfrm>
            <a:off x="3733800" y="6324600"/>
            <a:ext cx="2105025" cy="461963"/>
          </a:xfrm>
          <a:prstGeom prst="rect">
            <a:avLst/>
          </a:prstGeom>
          <a:noFill/>
          <a:ln w="9525">
            <a:noFill/>
            <a:miter lim="800000"/>
            <a:headEnd/>
            <a:tailEnd/>
          </a:ln>
        </p:spPr>
        <p:txBody>
          <a:bodyPr wrap="none">
            <a:spAutoFit/>
          </a:bodyPr>
          <a:lstStyle/>
          <a:p>
            <a:r>
              <a:rPr lang="en-US" sz="2400"/>
              <a:t>800-265-3878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228600"/>
            <a:ext cx="7772400" cy="1143000"/>
          </a:xfrm>
        </p:spPr>
        <p:txBody>
          <a:bodyPr/>
          <a:lstStyle/>
          <a:p>
            <a:pPr eaLnBrk="1" hangingPunct="1"/>
            <a:r>
              <a:rPr lang="en-US" b="1" smtClean="0"/>
              <a:t>R&amp;H Products</a:t>
            </a:r>
          </a:p>
        </p:txBody>
      </p:sp>
      <p:sp>
        <p:nvSpPr>
          <p:cNvPr id="21507"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1508"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1509"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1510"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1512" name="Rectangle 7"/>
          <p:cNvSpPr>
            <a:spLocks noChangeArrowheads="1"/>
          </p:cNvSpPr>
          <p:nvPr/>
        </p:nvSpPr>
        <p:spPr bwMode="auto">
          <a:xfrm>
            <a:off x="304800" y="4038600"/>
            <a:ext cx="8610600" cy="2308225"/>
          </a:xfrm>
          <a:prstGeom prst="rect">
            <a:avLst/>
          </a:prstGeom>
          <a:noFill/>
          <a:ln w="9525">
            <a:noFill/>
            <a:miter lim="800000"/>
            <a:headEnd/>
            <a:tailEnd/>
          </a:ln>
        </p:spPr>
        <p:txBody>
          <a:bodyPr>
            <a:spAutoFit/>
          </a:bodyPr>
          <a:lstStyle/>
          <a:p>
            <a:r>
              <a:rPr lang="en-US"/>
              <a:t>6004 Series True Flex Sanders: Automatically conforms to curves. Easy 1 handed operation Designed for exceptional final finishv on body filler &amp; primers Available with Plexiglass base or MORE durable Spring Stainless Steel Part# 6004 Plexiglass base Part# 6004S Spring Stainless base True Flex Foam Blocks: Rugged dense foam sanding block with “Tough” Dual texture surface for easy removal of sandpaper &amp; added durability. Easily flexes to follow even the most demanding curves. Flexes for concave &amp; convex curves. Different textures on each side for fast &amp; finish sanding</a:t>
            </a:r>
          </a:p>
        </p:txBody>
      </p:sp>
      <p:pic>
        <p:nvPicPr>
          <p:cNvPr id="21513" name="Picture 2" descr="http://www.rh-products.com/images/Photos/new_products.jpg"/>
          <p:cNvPicPr>
            <a:picLocks noChangeAspect="1" noChangeArrowheads="1"/>
          </p:cNvPicPr>
          <p:nvPr/>
        </p:nvPicPr>
        <p:blipFill>
          <a:blip r:embed="rId2" cstate="print"/>
          <a:srcRect l="6400" t="46243" r="50400" b="9827"/>
          <a:stretch>
            <a:fillRect/>
          </a:stretch>
        </p:blipFill>
        <p:spPr bwMode="auto">
          <a:xfrm>
            <a:off x="533400" y="1371600"/>
            <a:ext cx="3200400" cy="2057400"/>
          </a:xfrm>
          <a:prstGeom prst="rect">
            <a:avLst/>
          </a:prstGeom>
          <a:noFill/>
          <a:ln w="9525">
            <a:noFill/>
            <a:miter lim="800000"/>
            <a:headEnd/>
            <a:tailEnd/>
          </a:ln>
        </p:spPr>
      </p:pic>
      <p:pic>
        <p:nvPicPr>
          <p:cNvPr id="21514" name="Picture 4" descr="http://www.shootsuit.com/store/image/cache/catalog/RH/6004S-KO-228x228.jpg"/>
          <p:cNvPicPr>
            <a:picLocks noChangeAspect="1" noChangeArrowheads="1"/>
          </p:cNvPicPr>
          <p:nvPr/>
        </p:nvPicPr>
        <p:blipFill>
          <a:blip r:embed="rId3" cstate="print"/>
          <a:srcRect t="15385" b="15385"/>
          <a:stretch>
            <a:fillRect/>
          </a:stretch>
        </p:blipFill>
        <p:spPr bwMode="auto">
          <a:xfrm>
            <a:off x="5105400" y="1371600"/>
            <a:ext cx="2667000" cy="2133600"/>
          </a:xfrm>
          <a:prstGeom prst="rect">
            <a:avLst/>
          </a:prstGeom>
          <a:noFill/>
          <a:ln w="9525">
            <a:noFill/>
            <a:miter lim="800000"/>
            <a:headEnd/>
            <a:tailEnd/>
          </a:ln>
        </p:spPr>
      </p:pic>
      <p:sp>
        <p:nvSpPr>
          <p:cNvPr id="21515" name="TextBox 10"/>
          <p:cNvSpPr txBox="1">
            <a:spLocks noChangeArrowheads="1"/>
          </p:cNvSpPr>
          <p:nvPr/>
        </p:nvSpPr>
        <p:spPr bwMode="auto">
          <a:xfrm>
            <a:off x="533400" y="3657600"/>
            <a:ext cx="2620963" cy="369888"/>
          </a:xfrm>
          <a:prstGeom prst="rect">
            <a:avLst/>
          </a:prstGeom>
          <a:noFill/>
          <a:ln w="9525">
            <a:noFill/>
            <a:miter lim="800000"/>
            <a:headEnd/>
            <a:tailEnd/>
          </a:ln>
        </p:spPr>
        <p:txBody>
          <a:bodyPr>
            <a:spAutoFit/>
          </a:bodyPr>
          <a:lstStyle/>
          <a:p>
            <a:r>
              <a:rPr lang="en-US"/>
              <a:t>2 Sided Sanding Blocks</a:t>
            </a:r>
          </a:p>
        </p:txBody>
      </p:sp>
      <p:sp>
        <p:nvSpPr>
          <p:cNvPr id="21516" name="TextBox 12"/>
          <p:cNvSpPr txBox="1">
            <a:spLocks noChangeArrowheads="1"/>
          </p:cNvSpPr>
          <p:nvPr/>
        </p:nvSpPr>
        <p:spPr bwMode="auto">
          <a:xfrm>
            <a:off x="5486400" y="3733800"/>
            <a:ext cx="1787525" cy="369888"/>
          </a:xfrm>
          <a:prstGeom prst="rect">
            <a:avLst/>
          </a:prstGeom>
          <a:noFill/>
          <a:ln w="9525">
            <a:noFill/>
            <a:miter lim="800000"/>
            <a:headEnd/>
            <a:tailEnd/>
          </a:ln>
        </p:spPr>
        <p:txBody>
          <a:bodyPr wrap="none">
            <a:spAutoFit/>
          </a:bodyPr>
          <a:lstStyle/>
          <a:p>
            <a:r>
              <a:rPr lang="en-US"/>
              <a:t>Flexible Sander</a:t>
            </a:r>
          </a:p>
        </p:txBody>
      </p:sp>
      <p:sp>
        <p:nvSpPr>
          <p:cNvPr id="21517" name="TextBox 12"/>
          <p:cNvSpPr txBox="1">
            <a:spLocks noChangeArrowheads="1"/>
          </p:cNvSpPr>
          <p:nvPr/>
        </p:nvSpPr>
        <p:spPr bwMode="auto">
          <a:xfrm>
            <a:off x="5029200" y="6172200"/>
            <a:ext cx="2105025" cy="461963"/>
          </a:xfrm>
          <a:prstGeom prst="rect">
            <a:avLst/>
          </a:prstGeom>
          <a:noFill/>
          <a:ln w="9525">
            <a:noFill/>
            <a:miter lim="800000"/>
            <a:headEnd/>
            <a:tailEnd/>
          </a:ln>
        </p:spPr>
        <p:txBody>
          <a:bodyPr wrap="none">
            <a:spAutoFit/>
          </a:bodyPr>
          <a:lstStyle/>
          <a:p>
            <a:r>
              <a:rPr lang="en-US" sz="2400" dirty="0"/>
              <a:t>360-687-9784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228600"/>
            <a:ext cx="7772400" cy="1143000"/>
          </a:xfrm>
        </p:spPr>
        <p:txBody>
          <a:bodyPr>
            <a:normAutofit fontScale="90000"/>
          </a:bodyPr>
          <a:lstStyle/>
          <a:p>
            <a:pPr eaLnBrk="1" hangingPunct="1"/>
            <a:r>
              <a:rPr lang="en-US" smtClean="0"/>
              <a:t>Malco Drill Attachment Turboshears</a:t>
            </a:r>
          </a:p>
        </p:txBody>
      </p:sp>
      <p:sp>
        <p:nvSpPr>
          <p:cNvPr id="4099"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4100"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4101"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4102"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4104" name="Picture 9" descr="http://malcoproducts.com/images/products/tshd_apart_catalog_2015-000-big.jpg"/>
          <p:cNvPicPr>
            <a:picLocks noChangeAspect="1" noChangeArrowheads="1"/>
          </p:cNvPicPr>
          <p:nvPr/>
        </p:nvPicPr>
        <p:blipFill>
          <a:blip r:embed="rId2" cstate="print"/>
          <a:srcRect/>
          <a:stretch>
            <a:fillRect/>
          </a:stretch>
        </p:blipFill>
        <p:spPr bwMode="auto">
          <a:xfrm>
            <a:off x="304800" y="1981200"/>
            <a:ext cx="3505200" cy="3810000"/>
          </a:xfrm>
          <a:prstGeom prst="rect">
            <a:avLst/>
          </a:prstGeom>
          <a:noFill/>
          <a:ln w="9525">
            <a:noFill/>
            <a:miter lim="800000"/>
            <a:headEnd/>
            <a:tailEnd/>
          </a:ln>
        </p:spPr>
      </p:pic>
      <p:pic>
        <p:nvPicPr>
          <p:cNvPr id="4105" name="Picture 11" descr="https://i.ytimg.com/vi/AMKwky6bS7o/hqdefault.jpg"/>
          <p:cNvPicPr>
            <a:picLocks noChangeAspect="1" noChangeArrowheads="1"/>
          </p:cNvPicPr>
          <p:nvPr/>
        </p:nvPicPr>
        <p:blipFill>
          <a:blip r:embed="rId3" cstate="print"/>
          <a:srcRect/>
          <a:stretch>
            <a:fillRect/>
          </a:stretch>
        </p:blipFill>
        <p:spPr bwMode="auto">
          <a:xfrm>
            <a:off x="3962400" y="1905000"/>
            <a:ext cx="4572000" cy="3429000"/>
          </a:xfrm>
          <a:prstGeom prst="rect">
            <a:avLst/>
          </a:prstGeom>
          <a:noFill/>
          <a:ln w="9525">
            <a:noFill/>
            <a:miter lim="800000"/>
            <a:headEnd/>
            <a:tailEnd/>
          </a:ln>
        </p:spPr>
      </p:pic>
      <p:sp>
        <p:nvSpPr>
          <p:cNvPr id="4106" name="TextBox 9"/>
          <p:cNvSpPr txBox="1">
            <a:spLocks noChangeArrowheads="1"/>
          </p:cNvSpPr>
          <p:nvPr/>
        </p:nvSpPr>
        <p:spPr bwMode="auto">
          <a:xfrm>
            <a:off x="2819400" y="6096000"/>
            <a:ext cx="3724275" cy="461963"/>
          </a:xfrm>
          <a:prstGeom prst="rect">
            <a:avLst/>
          </a:prstGeom>
          <a:noFill/>
          <a:ln w="9525">
            <a:noFill/>
            <a:miter lim="800000"/>
            <a:headEnd/>
            <a:tailEnd/>
          </a:ln>
        </p:spPr>
        <p:txBody>
          <a:bodyPr wrap="none">
            <a:spAutoFit/>
          </a:bodyPr>
          <a:lstStyle/>
          <a:p>
            <a:r>
              <a:rPr lang="en-US" sz="2400"/>
              <a:t>Available on Amazon.com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228600"/>
            <a:ext cx="7772400" cy="1143000"/>
          </a:xfrm>
        </p:spPr>
        <p:txBody>
          <a:bodyPr/>
          <a:lstStyle/>
          <a:p>
            <a:pPr eaLnBrk="1" hangingPunct="1"/>
            <a:r>
              <a:rPr lang="en-US" smtClean="0"/>
              <a:t>Plastic Prep from Presta Products</a:t>
            </a:r>
          </a:p>
        </p:txBody>
      </p:sp>
      <p:sp>
        <p:nvSpPr>
          <p:cNvPr id="22531"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2532"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2533"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2534"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2536" name="Picture 8" descr="C:\Users\toby\AppData\Local\Microsoft\Windows\Temporary Internet Files\Content.IE5\EYN4W4EM\image1 (1).JPG"/>
          <p:cNvPicPr>
            <a:picLocks noChangeAspect="1" noChangeArrowheads="1"/>
          </p:cNvPicPr>
          <p:nvPr/>
        </p:nvPicPr>
        <p:blipFill>
          <a:blip r:embed="rId2" cstate="print"/>
          <a:srcRect/>
          <a:stretch>
            <a:fillRect/>
          </a:stretch>
        </p:blipFill>
        <p:spPr bwMode="auto">
          <a:xfrm>
            <a:off x="838200" y="1981200"/>
            <a:ext cx="3324225" cy="3629025"/>
          </a:xfrm>
          <a:prstGeom prst="rect">
            <a:avLst/>
          </a:prstGeom>
          <a:noFill/>
          <a:ln w="9525">
            <a:noFill/>
            <a:miter lim="800000"/>
            <a:headEnd/>
            <a:tailEnd/>
          </a:ln>
        </p:spPr>
      </p:pic>
      <p:sp>
        <p:nvSpPr>
          <p:cNvPr id="22537" name="Rectangle 8"/>
          <p:cNvSpPr>
            <a:spLocks noChangeArrowheads="1"/>
          </p:cNvSpPr>
          <p:nvPr/>
        </p:nvSpPr>
        <p:spPr bwMode="auto">
          <a:xfrm>
            <a:off x="4648200" y="1981200"/>
            <a:ext cx="3733800" cy="3140075"/>
          </a:xfrm>
          <a:prstGeom prst="rect">
            <a:avLst/>
          </a:prstGeom>
          <a:noFill/>
          <a:ln w="9525">
            <a:noFill/>
            <a:miter lim="800000"/>
            <a:headEnd/>
            <a:tailEnd/>
          </a:ln>
        </p:spPr>
        <p:txBody>
          <a:bodyPr>
            <a:spAutoFit/>
          </a:bodyPr>
          <a:lstStyle/>
          <a:p>
            <a:r>
              <a:rPr lang="en-US"/>
              <a:t>Scuff Stuff® is a high-performance scuffing agent that enhances paint adhesion by ensuring cleanliness and consistent surface profiling. </a:t>
            </a:r>
          </a:p>
          <a:p>
            <a:r>
              <a:rPr lang="en-US"/>
              <a:t>As an industry trusted product for cleaning and abrading plastic bumpers as well as preparing blend and hard-to-reach areas, Scuff Stuff offers superior workability and rinses off easily and cleanly with water.</a:t>
            </a:r>
          </a:p>
        </p:txBody>
      </p:sp>
      <p:sp>
        <p:nvSpPr>
          <p:cNvPr id="22538" name="TextBox 9"/>
          <p:cNvSpPr txBox="1">
            <a:spLocks noChangeArrowheads="1"/>
          </p:cNvSpPr>
          <p:nvPr/>
        </p:nvSpPr>
        <p:spPr bwMode="auto">
          <a:xfrm>
            <a:off x="4800600" y="5562600"/>
            <a:ext cx="3127375" cy="461963"/>
          </a:xfrm>
          <a:prstGeom prst="rect">
            <a:avLst/>
          </a:prstGeom>
          <a:noFill/>
          <a:ln w="9525">
            <a:noFill/>
            <a:miter lim="800000"/>
            <a:headEnd/>
            <a:tailEnd/>
          </a:ln>
        </p:spPr>
        <p:txBody>
          <a:bodyPr wrap="none">
            <a:spAutoFit/>
          </a:bodyPr>
          <a:lstStyle/>
          <a:p>
            <a:r>
              <a:rPr lang="en-US" sz="2400"/>
              <a:t>Kent-Automoitve.com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228600"/>
            <a:ext cx="7772400" cy="1143000"/>
          </a:xfrm>
        </p:spPr>
        <p:txBody>
          <a:bodyPr>
            <a:normAutofit fontScale="90000"/>
          </a:bodyPr>
          <a:lstStyle/>
          <a:p>
            <a:pPr eaLnBrk="1" hangingPunct="1"/>
            <a:r>
              <a:rPr lang="en-US" smtClean="0"/>
              <a:t>Unique Sprayer from FBS Distributors</a:t>
            </a:r>
          </a:p>
        </p:txBody>
      </p:sp>
      <p:sp>
        <p:nvSpPr>
          <p:cNvPr id="23555"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3556"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3557"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3558"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3560" name="Picture 8" descr="C:\Users\toby\AppData\Local\Microsoft\Windows\Temporary Internet Files\Content.IE5\CY67C0P8\image1.JPG"/>
          <p:cNvPicPr>
            <a:picLocks noChangeAspect="1" noChangeArrowheads="1"/>
          </p:cNvPicPr>
          <p:nvPr/>
        </p:nvPicPr>
        <p:blipFill>
          <a:blip r:embed="rId2" cstate="print"/>
          <a:srcRect l="8333" t="8475" r="5556" b="10168"/>
          <a:stretch>
            <a:fillRect/>
          </a:stretch>
        </p:blipFill>
        <p:spPr bwMode="auto">
          <a:xfrm>
            <a:off x="381000" y="1752600"/>
            <a:ext cx="4419600" cy="3657600"/>
          </a:xfrm>
          <a:prstGeom prst="rect">
            <a:avLst/>
          </a:prstGeom>
          <a:noFill/>
          <a:ln w="9525">
            <a:noFill/>
            <a:miter lim="800000"/>
            <a:headEnd/>
            <a:tailEnd/>
          </a:ln>
        </p:spPr>
      </p:pic>
      <p:pic>
        <p:nvPicPr>
          <p:cNvPr id="23561" name="Picture 10"/>
          <p:cNvPicPr>
            <a:picLocks noChangeAspect="1" noChangeArrowheads="1"/>
          </p:cNvPicPr>
          <p:nvPr/>
        </p:nvPicPr>
        <p:blipFill>
          <a:blip r:embed="rId3" cstate="print"/>
          <a:srcRect l="15385" t="35635" b="41455"/>
          <a:stretch>
            <a:fillRect/>
          </a:stretch>
        </p:blipFill>
        <p:spPr bwMode="auto">
          <a:xfrm>
            <a:off x="5029200" y="1600200"/>
            <a:ext cx="3962400" cy="5029200"/>
          </a:xfrm>
          <a:prstGeom prst="rect">
            <a:avLst/>
          </a:prstGeom>
          <a:noFill/>
          <a:ln w="9525">
            <a:noFill/>
            <a:miter lim="800000"/>
            <a:headEnd/>
            <a:tailEnd/>
          </a:ln>
        </p:spPr>
      </p:pic>
      <p:sp>
        <p:nvSpPr>
          <p:cNvPr id="23562" name="TextBox 9"/>
          <p:cNvSpPr txBox="1">
            <a:spLocks noChangeArrowheads="1"/>
          </p:cNvSpPr>
          <p:nvPr/>
        </p:nvSpPr>
        <p:spPr bwMode="auto">
          <a:xfrm>
            <a:off x="1600200" y="5867400"/>
            <a:ext cx="2105025" cy="461963"/>
          </a:xfrm>
          <a:prstGeom prst="rect">
            <a:avLst/>
          </a:prstGeom>
          <a:noFill/>
          <a:ln w="9525">
            <a:noFill/>
            <a:miter lim="800000"/>
            <a:headEnd/>
            <a:tailEnd/>
          </a:ln>
        </p:spPr>
        <p:txBody>
          <a:bodyPr wrap="none">
            <a:spAutoFit/>
          </a:bodyPr>
          <a:lstStyle/>
          <a:p>
            <a:r>
              <a:rPr lang="en-US" sz="2400"/>
              <a:t>613-224-0685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3"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4"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5"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0487" name="Title 9"/>
          <p:cNvSpPr>
            <a:spLocks noGrp="1"/>
          </p:cNvSpPr>
          <p:nvPr>
            <p:ph type="title"/>
          </p:nvPr>
        </p:nvSpPr>
        <p:spPr/>
        <p:txBody>
          <a:bodyPr>
            <a:normAutofit/>
          </a:bodyPr>
          <a:lstStyle/>
          <a:p>
            <a:r>
              <a:rPr lang="en-US" dirty="0" smtClean="0"/>
              <a:t>8MM Drill Extension from Dent Fix</a:t>
            </a:r>
            <a:endParaRPr lang="en-US" dirty="0" smtClean="0"/>
          </a:p>
        </p:txBody>
      </p:sp>
      <p:pic>
        <p:nvPicPr>
          <p:cNvPr id="1026" name="Picture 2" descr="C:\Users\toby\AppData\Local\Microsoft\Windows\Temporary Internet Files\Content.IE5\0M82IO3B\FullSizeRender.jpg"/>
          <p:cNvPicPr>
            <a:picLocks noChangeAspect="1" noChangeArrowheads="1"/>
          </p:cNvPicPr>
          <p:nvPr/>
        </p:nvPicPr>
        <p:blipFill>
          <a:blip r:embed="rId2" cstate="print">
            <a:lum bright="20000" contrast="30000"/>
          </a:blip>
          <a:srcRect l="7500" t="50000" r="4375" b="18750"/>
          <a:stretch>
            <a:fillRect/>
          </a:stretch>
        </p:blipFill>
        <p:spPr bwMode="auto">
          <a:xfrm>
            <a:off x="533400" y="1905000"/>
            <a:ext cx="7162800" cy="1905000"/>
          </a:xfrm>
          <a:prstGeom prst="rect">
            <a:avLst/>
          </a:prstGeom>
          <a:noFill/>
        </p:spPr>
      </p:pic>
      <p:sp>
        <p:nvSpPr>
          <p:cNvPr id="10" name="Rectangle 9"/>
          <p:cNvSpPr/>
          <p:nvPr/>
        </p:nvSpPr>
        <p:spPr>
          <a:xfrm>
            <a:off x="762000" y="4191000"/>
            <a:ext cx="7315200" cy="1754326"/>
          </a:xfrm>
          <a:prstGeom prst="rect">
            <a:avLst/>
          </a:prstGeom>
        </p:spPr>
        <p:txBody>
          <a:bodyPr wrap="square">
            <a:spAutoFit/>
          </a:bodyPr>
          <a:lstStyle/>
          <a:p>
            <a:r>
              <a:rPr lang="en-US" dirty="0" smtClean="0"/>
              <a:t>When access is limited or obstructed either by a structural member or other component, we have a solution. DF-1600K The Extender is a spot weld drill bit extension that adds 6_ inches of length, letting you get to those deep and hard to reach spot welds. The plastic sleeve protects any nearby structures from damage &amp; cables from getting tangled. You can stabilize the drill point by holding here.</a:t>
            </a:r>
            <a:endParaRPr lang="en-US" dirty="0"/>
          </a:p>
        </p:txBody>
      </p:sp>
      <p:sp>
        <p:nvSpPr>
          <p:cNvPr id="11" name="TextBox 10"/>
          <p:cNvSpPr txBox="1"/>
          <p:nvPr/>
        </p:nvSpPr>
        <p:spPr>
          <a:xfrm>
            <a:off x="3048000" y="5943600"/>
            <a:ext cx="1928733" cy="461665"/>
          </a:xfrm>
          <a:prstGeom prst="rect">
            <a:avLst/>
          </a:prstGeom>
          <a:noFill/>
        </p:spPr>
        <p:txBody>
          <a:bodyPr wrap="none" rtlCol="0">
            <a:spAutoFit/>
          </a:bodyPr>
          <a:lstStyle/>
          <a:p>
            <a:r>
              <a:rPr lang="en-US" sz="2400" dirty="0" smtClean="0"/>
              <a:t>800-523-1751</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228600"/>
            <a:ext cx="7772400" cy="1143000"/>
          </a:xfrm>
        </p:spPr>
        <p:txBody>
          <a:bodyPr/>
          <a:lstStyle/>
          <a:p>
            <a:pPr eaLnBrk="1" hangingPunct="1"/>
            <a:r>
              <a:rPr lang="en-US" smtClean="0"/>
              <a:t>Hand Seamer (for plastic repair)</a:t>
            </a:r>
          </a:p>
        </p:txBody>
      </p:sp>
      <p:sp>
        <p:nvSpPr>
          <p:cNvPr id="5123"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5124"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5125"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5126"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5128" name="Picture 9" descr="http://www.homedepot.com/catalog/productImages/1000/b9/b98c04f1-925b-4a3f-ae51-36acbdfdd9f7_1000.jpg"/>
          <p:cNvPicPr>
            <a:picLocks noChangeAspect="1" noChangeArrowheads="1"/>
          </p:cNvPicPr>
          <p:nvPr/>
        </p:nvPicPr>
        <p:blipFill>
          <a:blip r:embed="rId2" cstate="print"/>
          <a:srcRect/>
          <a:stretch>
            <a:fillRect/>
          </a:stretch>
        </p:blipFill>
        <p:spPr bwMode="auto">
          <a:xfrm>
            <a:off x="1143000" y="1905000"/>
            <a:ext cx="7115175" cy="3702050"/>
          </a:xfrm>
          <a:prstGeom prst="rect">
            <a:avLst/>
          </a:prstGeom>
          <a:noFill/>
          <a:ln w="9525">
            <a:noFill/>
            <a:miter lim="800000"/>
            <a:headEnd/>
            <a:tailEnd/>
          </a:ln>
        </p:spPr>
      </p:pic>
      <p:sp>
        <p:nvSpPr>
          <p:cNvPr id="5129" name="Rectangle 8"/>
          <p:cNvSpPr>
            <a:spLocks noChangeArrowheads="1"/>
          </p:cNvSpPr>
          <p:nvPr/>
        </p:nvSpPr>
        <p:spPr bwMode="auto">
          <a:xfrm>
            <a:off x="2895600" y="6096000"/>
            <a:ext cx="2835275" cy="369888"/>
          </a:xfrm>
          <a:prstGeom prst="rect">
            <a:avLst/>
          </a:prstGeom>
          <a:noFill/>
          <a:ln w="9525">
            <a:noFill/>
            <a:miter lim="800000"/>
            <a:headEnd/>
            <a:tailEnd/>
          </a:ln>
        </p:spPr>
        <p:txBody>
          <a:bodyPr wrap="none">
            <a:spAutoFit/>
          </a:bodyPr>
          <a:lstStyle/>
          <a:p>
            <a:r>
              <a:rPr lang="en-US"/>
              <a:t>Available on Amazon.com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228600"/>
            <a:ext cx="7772400" cy="1143000"/>
          </a:xfrm>
        </p:spPr>
        <p:txBody>
          <a:bodyPr>
            <a:normAutofit fontScale="90000"/>
          </a:bodyPr>
          <a:lstStyle/>
          <a:p>
            <a:pPr eaLnBrk="1" hangingPunct="1"/>
            <a:r>
              <a:rPr lang="en-US" sz="3600" i="1" smtClean="0"/>
              <a:t>Alpha Professional Tools</a:t>
            </a:r>
            <a:br>
              <a:rPr lang="en-US" sz="3600" i="1" smtClean="0"/>
            </a:br>
            <a:r>
              <a:rPr lang="en-US" sz="3600" smtClean="0"/>
              <a:t> 800-648-7229</a:t>
            </a:r>
          </a:p>
        </p:txBody>
      </p:sp>
      <p:sp>
        <p:nvSpPr>
          <p:cNvPr id="6147"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6148"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6149"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6150"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6152" name="Rectangle 10"/>
          <p:cNvSpPr>
            <a:spLocks noChangeArrowheads="1"/>
          </p:cNvSpPr>
          <p:nvPr/>
        </p:nvSpPr>
        <p:spPr bwMode="auto">
          <a:xfrm>
            <a:off x="152400" y="4343401"/>
            <a:ext cx="8153400" cy="2031325"/>
          </a:xfrm>
          <a:prstGeom prst="rect">
            <a:avLst/>
          </a:prstGeom>
          <a:noFill/>
          <a:ln w="9525">
            <a:noFill/>
            <a:miter lim="800000"/>
            <a:headEnd/>
            <a:tailEnd/>
          </a:ln>
        </p:spPr>
        <p:txBody>
          <a:bodyPr wrap="square">
            <a:spAutoFit/>
          </a:bodyPr>
          <a:lstStyle/>
          <a:p>
            <a:r>
              <a:rPr lang="en-US" dirty="0"/>
              <a:t>Alpha® </a:t>
            </a:r>
            <a:r>
              <a:rPr lang="en-US" dirty="0" err="1"/>
              <a:t>Ultracut</a:t>
            </a:r>
            <a:r>
              <a:rPr lang="en-US" dirty="0"/>
              <a:t> ABM Series is designed for use on most popular pneumatic cut-off tools which are widely used in automotive body shops and many other industrial manufacturing facilities. Unlike regular abrasive cut-off wheels, the Alpha® </a:t>
            </a:r>
            <a:r>
              <a:rPr lang="en-US" dirty="0" err="1"/>
              <a:t>Ultracut</a:t>
            </a:r>
            <a:r>
              <a:rPr lang="en-US" dirty="0"/>
              <a:t> doesn’t change diameter during the cutting operation. It will maintain maximum cutting depth throughout its life. The </a:t>
            </a:r>
            <a:r>
              <a:rPr lang="en-US" dirty="0" err="1"/>
              <a:t>Ultracut</a:t>
            </a:r>
            <a:r>
              <a:rPr lang="en-US" dirty="0"/>
              <a:t> was made with the highest quality diamond grits allowing you to cut multiple layers of different materials while assuring a fast, clean cutting experience. </a:t>
            </a:r>
          </a:p>
        </p:txBody>
      </p:sp>
      <p:pic>
        <p:nvPicPr>
          <p:cNvPr id="6153" name="Picture 12" descr="https://www.alpha-tools.com/Files/Products/Photos/1860B.jpg"/>
          <p:cNvPicPr>
            <a:picLocks noChangeAspect="1" noChangeArrowheads="1"/>
          </p:cNvPicPr>
          <p:nvPr/>
        </p:nvPicPr>
        <p:blipFill>
          <a:blip r:embed="rId2" cstate="print"/>
          <a:srcRect/>
          <a:stretch>
            <a:fillRect/>
          </a:stretch>
        </p:blipFill>
        <p:spPr bwMode="auto">
          <a:xfrm>
            <a:off x="609600" y="1219200"/>
            <a:ext cx="3048000" cy="2911475"/>
          </a:xfrm>
          <a:prstGeom prst="rect">
            <a:avLst/>
          </a:prstGeom>
          <a:noFill/>
          <a:ln w="9525">
            <a:noFill/>
            <a:miter lim="800000"/>
            <a:headEnd/>
            <a:tailEnd/>
          </a:ln>
        </p:spPr>
      </p:pic>
      <p:pic>
        <p:nvPicPr>
          <p:cNvPr id="6154" name="Picture 9" descr="Cutting Systems &gt; Metal Cutting Blades &gt; Ultracut ABM Series Photo"/>
          <p:cNvPicPr>
            <a:picLocks noChangeAspect="1" noChangeArrowheads="1"/>
          </p:cNvPicPr>
          <p:nvPr/>
        </p:nvPicPr>
        <p:blipFill>
          <a:blip r:embed="rId3" cstate="print"/>
          <a:srcRect/>
          <a:stretch>
            <a:fillRect/>
          </a:stretch>
        </p:blipFill>
        <p:spPr bwMode="auto">
          <a:xfrm>
            <a:off x="3962400" y="1371600"/>
            <a:ext cx="42481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28600"/>
            <a:ext cx="7772400" cy="1143000"/>
          </a:xfrm>
        </p:spPr>
        <p:txBody>
          <a:bodyPr>
            <a:normAutofit fontScale="90000"/>
          </a:bodyPr>
          <a:lstStyle/>
          <a:p>
            <a:pPr eaLnBrk="1" hangingPunct="1"/>
            <a:r>
              <a:rPr lang="en-US" dirty="0" smtClean="0"/>
              <a:t>Camel Grinding Flapper Disc for Aluminum</a:t>
            </a:r>
          </a:p>
        </p:txBody>
      </p:sp>
      <p:sp>
        <p:nvSpPr>
          <p:cNvPr id="7171"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7172"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7173"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7174"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7176" name="Picture 9" descr="http://www.discountsteel.com/files/image/oms_product/medium/Aluminum_Flat_Dics.jpg"/>
          <p:cNvPicPr>
            <a:picLocks noChangeAspect="1" noChangeArrowheads="1"/>
          </p:cNvPicPr>
          <p:nvPr/>
        </p:nvPicPr>
        <p:blipFill>
          <a:blip r:embed="rId2" cstate="print"/>
          <a:srcRect l="17390" t="10001" r="19565" b="7500"/>
          <a:stretch>
            <a:fillRect/>
          </a:stretch>
        </p:blipFill>
        <p:spPr bwMode="auto">
          <a:xfrm>
            <a:off x="3200400" y="1828800"/>
            <a:ext cx="2971800" cy="2743200"/>
          </a:xfrm>
          <a:prstGeom prst="rect">
            <a:avLst/>
          </a:prstGeom>
          <a:noFill/>
          <a:ln w="9525">
            <a:noFill/>
            <a:miter lim="800000"/>
            <a:headEnd/>
            <a:tailEnd/>
          </a:ln>
        </p:spPr>
      </p:pic>
      <p:sp>
        <p:nvSpPr>
          <p:cNvPr id="7177" name="Rectangle 8"/>
          <p:cNvSpPr>
            <a:spLocks noChangeArrowheads="1"/>
          </p:cNvSpPr>
          <p:nvPr/>
        </p:nvSpPr>
        <p:spPr bwMode="auto">
          <a:xfrm>
            <a:off x="762000" y="4724400"/>
            <a:ext cx="7772400" cy="1754188"/>
          </a:xfrm>
          <a:prstGeom prst="rect">
            <a:avLst/>
          </a:prstGeom>
          <a:noFill/>
          <a:ln w="9525">
            <a:noFill/>
            <a:miter lim="800000"/>
            <a:headEnd/>
            <a:tailEnd/>
          </a:ln>
        </p:spPr>
        <p:txBody>
          <a:bodyPr>
            <a:spAutoFit/>
          </a:bodyPr>
          <a:lstStyle/>
          <a:p>
            <a:r>
              <a:rPr lang="en-US" b="1"/>
              <a:t>Flap discs and wheels are suitable for:</a:t>
            </a:r>
          </a:p>
          <a:p>
            <a:r>
              <a:rPr lang="en-US"/>
              <a:t/>
            </a:r>
            <a:br>
              <a:rPr lang="en-US"/>
            </a:br>
            <a:r>
              <a:rPr lang="en-US"/>
              <a:t> - Grinding and finishing of welds</a:t>
            </a:r>
            <a:br>
              <a:rPr lang="en-US"/>
            </a:br>
            <a:r>
              <a:rPr lang="en-US"/>
              <a:t> - Deburring, rust removal and snagging</a:t>
            </a:r>
            <a:br>
              <a:rPr lang="en-US"/>
            </a:br>
            <a:r>
              <a:rPr lang="en-US"/>
              <a:t> - Suitable for most ferrous &amp; non-ferrous materials</a:t>
            </a:r>
            <a:br>
              <a:rPr lang="en-US"/>
            </a:br>
            <a:r>
              <a:rPr lang="en-US"/>
              <a:t> - Excellent for surface finishing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228600"/>
            <a:ext cx="7772400" cy="1143000"/>
          </a:xfrm>
        </p:spPr>
        <p:txBody>
          <a:bodyPr/>
          <a:lstStyle/>
          <a:p>
            <a:pPr eaLnBrk="1" hangingPunct="1"/>
            <a:r>
              <a:rPr lang="en-US" smtClean="0"/>
              <a:t>Sait Sand-Light Flap Disc</a:t>
            </a:r>
          </a:p>
        </p:txBody>
      </p:sp>
      <p:sp>
        <p:nvSpPr>
          <p:cNvPr id="8195"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8196"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8197"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8198"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8200" name="Picture 2" descr="http://cdn3.volusion.com/kmj3v.qwgs5/v/vspfiles/photos/SAI-71982-2.jpg?1475114449"/>
          <p:cNvPicPr>
            <a:picLocks noChangeAspect="1" noChangeArrowheads="1"/>
          </p:cNvPicPr>
          <p:nvPr/>
        </p:nvPicPr>
        <p:blipFill>
          <a:blip r:embed="rId2" cstate="print"/>
          <a:srcRect/>
          <a:stretch>
            <a:fillRect/>
          </a:stretch>
        </p:blipFill>
        <p:spPr bwMode="auto">
          <a:xfrm>
            <a:off x="685800" y="1371600"/>
            <a:ext cx="3276600" cy="3429000"/>
          </a:xfrm>
          <a:prstGeom prst="rect">
            <a:avLst/>
          </a:prstGeom>
          <a:noFill/>
          <a:ln w="9525">
            <a:noFill/>
            <a:miter lim="800000"/>
            <a:headEnd/>
            <a:tailEnd/>
          </a:ln>
        </p:spPr>
      </p:pic>
      <p:sp>
        <p:nvSpPr>
          <p:cNvPr id="8201" name="Rectangle 9"/>
          <p:cNvSpPr>
            <a:spLocks noChangeArrowheads="1"/>
          </p:cNvSpPr>
          <p:nvPr/>
        </p:nvSpPr>
        <p:spPr bwMode="auto">
          <a:xfrm>
            <a:off x="381000" y="5181600"/>
            <a:ext cx="8534400" cy="1323975"/>
          </a:xfrm>
          <a:prstGeom prst="rect">
            <a:avLst/>
          </a:prstGeom>
          <a:noFill/>
          <a:ln w="9525">
            <a:noFill/>
            <a:miter lim="800000"/>
            <a:headEnd/>
            <a:tailEnd/>
          </a:ln>
        </p:spPr>
        <p:txBody>
          <a:bodyPr>
            <a:spAutoFit/>
          </a:bodyPr>
          <a:lstStyle/>
          <a:p>
            <a:r>
              <a:rPr lang="en-US" sz="1600" b="1" dirty="0"/>
              <a:t>Features</a:t>
            </a:r>
            <a:r>
              <a:rPr lang="en-US" sz="1600" dirty="0"/>
              <a:t/>
            </a:r>
            <a:br>
              <a:rPr lang="en-US" sz="1600" dirty="0"/>
            </a:br>
            <a:r>
              <a:rPr lang="en-US" sz="1600" dirty="0"/>
              <a:t>SAIT Sand-Light Flap Discs, Durable Material, Suitable for Surface Preparation/Cleaning/Finishing applications. Longer Lasting Layered Flaps create a cushioned design which provides a better finish. Use for Ferrous Metals, </a:t>
            </a:r>
            <a:r>
              <a:rPr lang="en-US" sz="1600" dirty="0" err="1"/>
              <a:t>Stainledd</a:t>
            </a:r>
            <a:r>
              <a:rPr lang="en-US" sz="1600" dirty="0"/>
              <a:t> Steel, High tensile steel, Non-Ferrous Metals—Available On-line</a:t>
            </a:r>
          </a:p>
        </p:txBody>
      </p:sp>
      <p:sp>
        <p:nvSpPr>
          <p:cNvPr id="8202" name="AutoShape 4" descr="Displaying FullSizeRender.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8203" name="Picture 6" descr="C:\Users\toby\AppData\Local\Microsoft\Windows\Temporary Internet Files\Content.IE5\CY67C0P8\FullSizeRender.jpg"/>
          <p:cNvPicPr>
            <a:picLocks noChangeAspect="1" noChangeArrowheads="1"/>
          </p:cNvPicPr>
          <p:nvPr/>
        </p:nvPicPr>
        <p:blipFill>
          <a:blip r:embed="rId3" cstate="print">
            <a:lum bright="20000" contrast="20000"/>
          </a:blip>
          <a:srcRect t="9435" b="7547"/>
          <a:stretch>
            <a:fillRect/>
          </a:stretch>
        </p:blipFill>
        <p:spPr bwMode="auto">
          <a:xfrm>
            <a:off x="4953000" y="1371600"/>
            <a:ext cx="3276600" cy="3352800"/>
          </a:xfrm>
          <a:prstGeom prst="rect">
            <a:avLst/>
          </a:prstGeom>
          <a:noFill/>
          <a:ln w="9525">
            <a:noFill/>
            <a:miter lim="800000"/>
            <a:headEnd/>
            <a:tailEnd/>
          </a:ln>
        </p:spPr>
      </p:pic>
      <p:sp>
        <p:nvSpPr>
          <p:cNvPr id="8204" name="TextBox 13"/>
          <p:cNvSpPr txBox="1">
            <a:spLocks noChangeArrowheads="1"/>
          </p:cNvSpPr>
          <p:nvPr/>
        </p:nvSpPr>
        <p:spPr bwMode="auto">
          <a:xfrm>
            <a:off x="1219200" y="4876800"/>
            <a:ext cx="2185988" cy="369888"/>
          </a:xfrm>
          <a:prstGeom prst="rect">
            <a:avLst/>
          </a:prstGeom>
          <a:noFill/>
          <a:ln w="9525">
            <a:noFill/>
            <a:miter lim="800000"/>
            <a:headEnd/>
            <a:tailEnd/>
          </a:ln>
        </p:spPr>
        <p:txBody>
          <a:bodyPr wrap="none">
            <a:spAutoFit/>
          </a:bodyPr>
          <a:lstStyle/>
          <a:p>
            <a:r>
              <a:rPr lang="en-US"/>
              <a:t>Medium-Gray-Steel</a:t>
            </a:r>
          </a:p>
        </p:txBody>
      </p:sp>
      <p:sp>
        <p:nvSpPr>
          <p:cNvPr id="8205" name="TextBox 14"/>
          <p:cNvSpPr txBox="1">
            <a:spLocks noChangeArrowheads="1"/>
          </p:cNvSpPr>
          <p:nvPr/>
        </p:nvSpPr>
        <p:spPr bwMode="auto">
          <a:xfrm>
            <a:off x="5257800" y="4876800"/>
            <a:ext cx="2492375" cy="369888"/>
          </a:xfrm>
          <a:prstGeom prst="rect">
            <a:avLst/>
          </a:prstGeom>
          <a:noFill/>
          <a:ln w="9525">
            <a:noFill/>
            <a:miter lim="800000"/>
            <a:headEnd/>
            <a:tailEnd/>
          </a:ln>
        </p:spPr>
        <p:txBody>
          <a:bodyPr wrap="none">
            <a:spAutoFit/>
          </a:bodyPr>
          <a:lstStyle/>
          <a:p>
            <a:r>
              <a:rPr lang="en-US"/>
              <a:t>V Fine-Blue-Aluminum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228600"/>
            <a:ext cx="7772400" cy="1143000"/>
          </a:xfrm>
        </p:spPr>
        <p:txBody>
          <a:bodyPr/>
          <a:lstStyle/>
          <a:p>
            <a:pPr eaLnBrk="1" hangingPunct="1"/>
            <a:r>
              <a:rPr lang="en-US" smtClean="0"/>
              <a:t>S&amp;H Industries-Lead Shot Dolly</a:t>
            </a:r>
          </a:p>
        </p:txBody>
      </p:sp>
      <p:sp>
        <p:nvSpPr>
          <p:cNvPr id="9219"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9220"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9221"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9222"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9224" name="Picture 9" descr="55115.jpg"/>
          <p:cNvPicPr>
            <a:picLocks noChangeAspect="1" noChangeArrowheads="1"/>
          </p:cNvPicPr>
          <p:nvPr/>
        </p:nvPicPr>
        <p:blipFill>
          <a:blip r:embed="rId2" cstate="print"/>
          <a:srcRect/>
          <a:stretch>
            <a:fillRect/>
          </a:stretch>
        </p:blipFill>
        <p:spPr bwMode="auto">
          <a:xfrm>
            <a:off x="1143000" y="1676400"/>
            <a:ext cx="6858000" cy="4048125"/>
          </a:xfrm>
          <a:prstGeom prst="rect">
            <a:avLst/>
          </a:prstGeom>
          <a:noFill/>
          <a:ln w="9525">
            <a:noFill/>
            <a:miter lim="800000"/>
            <a:headEnd/>
            <a:tailEnd/>
          </a:ln>
        </p:spPr>
      </p:pic>
      <p:sp>
        <p:nvSpPr>
          <p:cNvPr id="9225" name="Rectangle 8"/>
          <p:cNvSpPr>
            <a:spLocks noChangeArrowheads="1"/>
          </p:cNvSpPr>
          <p:nvPr/>
        </p:nvSpPr>
        <p:spPr bwMode="auto">
          <a:xfrm>
            <a:off x="3276600" y="5943600"/>
            <a:ext cx="2393950" cy="369888"/>
          </a:xfrm>
          <a:prstGeom prst="rect">
            <a:avLst/>
          </a:prstGeom>
          <a:noFill/>
          <a:ln w="9525">
            <a:noFill/>
            <a:miter lim="800000"/>
            <a:headEnd/>
            <a:tailEnd/>
          </a:ln>
        </p:spPr>
        <p:txBody>
          <a:bodyPr wrap="none">
            <a:spAutoFit/>
          </a:bodyPr>
          <a:lstStyle/>
          <a:p>
            <a:r>
              <a:rPr lang="en-US"/>
              <a:t>CALL (800) 253-9726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228600"/>
            <a:ext cx="7772400" cy="1143000"/>
          </a:xfrm>
        </p:spPr>
        <p:txBody>
          <a:bodyPr>
            <a:normAutofit fontScale="90000"/>
          </a:bodyPr>
          <a:lstStyle/>
          <a:p>
            <a:pPr eaLnBrk="1" hangingPunct="1"/>
            <a:r>
              <a:rPr lang="en-US" smtClean="0"/>
              <a:t>Laser Cutter from Reliable Automotive Equipment</a:t>
            </a:r>
          </a:p>
        </p:txBody>
      </p:sp>
      <p:sp>
        <p:nvSpPr>
          <p:cNvPr id="10243"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0244"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0245"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0246" name="AutoShape 10" descr="Displaying Brochure2.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0248" name="Picture 2" descr="http://rae.connorcom.com/wp-content/uploads/2015/08/640000.jpg"/>
          <p:cNvPicPr>
            <a:picLocks noChangeAspect="1" noChangeArrowheads="1"/>
          </p:cNvPicPr>
          <p:nvPr/>
        </p:nvPicPr>
        <p:blipFill>
          <a:blip r:embed="rId2" cstate="print"/>
          <a:srcRect/>
          <a:stretch>
            <a:fillRect/>
          </a:stretch>
        </p:blipFill>
        <p:spPr bwMode="auto">
          <a:xfrm>
            <a:off x="914400" y="2057400"/>
            <a:ext cx="3810000" cy="3810000"/>
          </a:xfrm>
          <a:prstGeom prst="rect">
            <a:avLst/>
          </a:prstGeom>
          <a:noFill/>
          <a:ln w="9525">
            <a:noFill/>
            <a:miter lim="800000"/>
            <a:headEnd/>
            <a:tailEnd/>
          </a:ln>
        </p:spPr>
      </p:pic>
      <p:sp>
        <p:nvSpPr>
          <p:cNvPr id="10249" name="Rectangle 8"/>
          <p:cNvSpPr>
            <a:spLocks noChangeArrowheads="1"/>
          </p:cNvSpPr>
          <p:nvPr/>
        </p:nvSpPr>
        <p:spPr bwMode="auto">
          <a:xfrm>
            <a:off x="5257800" y="2971800"/>
            <a:ext cx="3124200" cy="2032000"/>
          </a:xfrm>
          <a:prstGeom prst="rect">
            <a:avLst/>
          </a:prstGeom>
          <a:noFill/>
          <a:ln w="9525">
            <a:noFill/>
            <a:miter lim="800000"/>
            <a:headEnd/>
            <a:tailEnd/>
          </a:ln>
        </p:spPr>
        <p:txBody>
          <a:bodyPr>
            <a:spAutoFit/>
          </a:bodyPr>
          <a:lstStyle/>
          <a:p>
            <a:r>
              <a:rPr lang="en-US"/>
              <a:t>This unique tool has been specifically designed to deal with laser welding, the latest technique in vehicle assembly. The LC 04 allows quick and easy removal of laser welds. </a:t>
            </a:r>
          </a:p>
        </p:txBody>
      </p:sp>
      <p:sp>
        <p:nvSpPr>
          <p:cNvPr id="10250" name="TextBox 9"/>
          <p:cNvSpPr txBox="1">
            <a:spLocks noChangeArrowheads="1"/>
          </p:cNvSpPr>
          <p:nvPr/>
        </p:nvSpPr>
        <p:spPr bwMode="auto">
          <a:xfrm>
            <a:off x="5638800" y="5638800"/>
            <a:ext cx="2105025" cy="461963"/>
          </a:xfrm>
          <a:prstGeom prst="rect">
            <a:avLst/>
          </a:prstGeom>
          <a:noFill/>
          <a:ln w="9525">
            <a:noFill/>
            <a:miter lim="800000"/>
            <a:headEnd/>
            <a:tailEnd/>
          </a:ln>
        </p:spPr>
        <p:txBody>
          <a:bodyPr wrap="none">
            <a:spAutoFit/>
          </a:bodyPr>
          <a:lstStyle/>
          <a:p>
            <a:r>
              <a:rPr lang="en-US" sz="2400"/>
              <a:t>800-328-7855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228600"/>
            <a:ext cx="7772400" cy="1143000"/>
          </a:xfrm>
        </p:spPr>
        <p:txBody>
          <a:bodyPr>
            <a:normAutofit fontScale="90000"/>
          </a:bodyPr>
          <a:lstStyle/>
          <a:p>
            <a:pPr eaLnBrk="1" hangingPunct="1"/>
            <a:r>
              <a:rPr lang="en-US" b="1" smtClean="0"/>
              <a:t>PR-205 MV Synergic MIG Welder</a:t>
            </a:r>
            <a:br>
              <a:rPr lang="en-US" b="1" smtClean="0"/>
            </a:br>
            <a:r>
              <a:rPr lang="en-US" b="1" smtClean="0"/>
              <a:t>from ProSpot International</a:t>
            </a:r>
            <a:endParaRPr lang="en-US" smtClean="0"/>
          </a:p>
        </p:txBody>
      </p:sp>
      <p:sp>
        <p:nvSpPr>
          <p:cNvPr id="11267" name="AutoShape 4"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1268" name="AutoShape 6"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1269" name="AutoShape 8" descr="Displaying Brochure8.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1271" name="Picture 9" descr="PR-205 | Synergic MIG Welder"/>
          <p:cNvPicPr>
            <a:picLocks noChangeAspect="1" noChangeArrowheads="1"/>
          </p:cNvPicPr>
          <p:nvPr/>
        </p:nvPicPr>
        <p:blipFill>
          <a:blip r:embed="rId2" cstate="print"/>
          <a:srcRect l="26582" r="26582"/>
          <a:stretch>
            <a:fillRect/>
          </a:stretch>
        </p:blipFill>
        <p:spPr bwMode="auto">
          <a:xfrm>
            <a:off x="990600" y="2286000"/>
            <a:ext cx="2819400" cy="3276600"/>
          </a:xfrm>
          <a:prstGeom prst="rect">
            <a:avLst/>
          </a:prstGeom>
          <a:noFill/>
          <a:ln w="9525">
            <a:noFill/>
            <a:miter lim="800000"/>
            <a:headEnd/>
            <a:tailEnd/>
          </a:ln>
        </p:spPr>
      </p:pic>
      <p:sp>
        <p:nvSpPr>
          <p:cNvPr id="11272" name="Rectangle 12"/>
          <p:cNvSpPr>
            <a:spLocks noChangeArrowheads="1"/>
          </p:cNvSpPr>
          <p:nvPr/>
        </p:nvSpPr>
        <p:spPr bwMode="auto">
          <a:xfrm>
            <a:off x="4953000" y="1981200"/>
            <a:ext cx="2971800" cy="4246563"/>
          </a:xfrm>
          <a:prstGeom prst="rect">
            <a:avLst/>
          </a:prstGeom>
          <a:noFill/>
          <a:ln w="9525">
            <a:noFill/>
            <a:miter lim="800000"/>
            <a:headEnd/>
            <a:tailEnd/>
          </a:ln>
        </p:spPr>
        <p:txBody>
          <a:bodyPr rIns="165048" anchor="ctr">
            <a:spAutoFit/>
          </a:bodyPr>
          <a:lstStyle/>
          <a:p>
            <a:pPr eaLnBrk="0" hangingPunct="0"/>
            <a:r>
              <a:rPr lang="en-US"/>
              <a:t>Pro Spot's new PR-205 Synergic MIG Welder provides a compact, easy-to-use solution for MIG/MAG welding processes as well as MMA/Stick. In Synergic Mode, simply choose your base metal thickness, pull the trigger, and the machine will set the appropriate wire speed automatically. The best feature is that it will work on 110 volts or 220 volts.</a:t>
            </a:r>
          </a:p>
        </p:txBody>
      </p:sp>
      <p:sp>
        <p:nvSpPr>
          <p:cNvPr id="11273" name="TextBox 8"/>
          <p:cNvSpPr txBox="1">
            <a:spLocks noChangeArrowheads="1"/>
          </p:cNvSpPr>
          <p:nvPr/>
        </p:nvSpPr>
        <p:spPr bwMode="auto">
          <a:xfrm>
            <a:off x="1143000" y="5943600"/>
            <a:ext cx="2408238" cy="461963"/>
          </a:xfrm>
          <a:prstGeom prst="rect">
            <a:avLst/>
          </a:prstGeom>
          <a:noFill/>
          <a:ln w="9525">
            <a:noFill/>
            <a:miter lim="800000"/>
            <a:headEnd/>
            <a:tailEnd/>
          </a:ln>
        </p:spPr>
        <p:txBody>
          <a:bodyPr wrap="none">
            <a:spAutoFit/>
          </a:bodyPr>
          <a:lstStyle/>
          <a:p>
            <a:r>
              <a:rPr lang="en-US" sz="2400"/>
              <a:t>800-PRO-SPOT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5914.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ppt5914.tmp</Template>
  <TotalTime>410</TotalTime>
  <Words>858</Words>
  <Application>Microsoft Office PowerPoint</Application>
  <PresentationFormat>On-screen Show (4:3)</PresentationFormat>
  <Paragraphs>65</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ppt5914.tmp</vt:lpstr>
      <vt:lpstr>SCRS’ Education Committee Presents</vt:lpstr>
      <vt:lpstr>Malco Drill Attachment Turboshears</vt:lpstr>
      <vt:lpstr>Hand Seamer (for plastic repair)</vt:lpstr>
      <vt:lpstr>Alpha Professional Tools  800-648-7229</vt:lpstr>
      <vt:lpstr>Camel Grinding Flapper Disc for Aluminum</vt:lpstr>
      <vt:lpstr>Sait Sand-Light Flap Disc</vt:lpstr>
      <vt:lpstr>S&amp;H Industries-Lead Shot Dolly</vt:lpstr>
      <vt:lpstr>Laser Cutter from Reliable Automotive Equipment</vt:lpstr>
      <vt:lpstr>PR-205 MV Synergic MIG Welder from ProSpot International</vt:lpstr>
      <vt:lpstr>Magnetic Light Holder from Killer Tools</vt:lpstr>
      <vt:lpstr>Brilliant Solutions Work Bay LED Curtains by Car-O-Liner</vt:lpstr>
      <vt:lpstr>WRD Glass Tool Enhancement</vt:lpstr>
      <vt:lpstr>WRD Glass Tool</vt:lpstr>
      <vt:lpstr>Facts about “Bondo” Dust</vt:lpstr>
      <vt:lpstr>Facts About “Bondo” Dust</vt:lpstr>
      <vt:lpstr>Sanding Station from Time Shaver</vt:lpstr>
      <vt:lpstr>Dynabrade 6” DA Sander and File Sander  with Vacuum Attachment</vt:lpstr>
      <vt:lpstr>Vacuum Sanding Solutions from Eurovac</vt:lpstr>
      <vt:lpstr>R&amp;H Products</vt:lpstr>
      <vt:lpstr>Plastic Prep from Presta Products</vt:lpstr>
      <vt:lpstr>Unique Sprayer from FBS Distributors</vt:lpstr>
      <vt:lpstr>8MM Drill Extension from Dent Fix</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SCRS’ Education Committee Presents</dc:title>
  <dc:creator>toby</dc:creator>
  <cp:lastModifiedBy>toby</cp:lastModifiedBy>
  <cp:revision>20</cp:revision>
  <dcterms:created xsi:type="dcterms:W3CDTF">2015-01-08T04:25:36Z</dcterms:created>
  <dcterms:modified xsi:type="dcterms:W3CDTF">2017-01-10T04:28:33Z</dcterms:modified>
</cp:coreProperties>
</file>