
<file path=[Content_Types].xml><?xml version="1.0" encoding="utf-8"?>
<Types xmlns="http://schemas.openxmlformats.org/package/2006/content-types">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347" r:id="rId3"/>
    <p:sldId id="332" r:id="rId4"/>
    <p:sldId id="333" r:id="rId5"/>
    <p:sldId id="337" r:id="rId6"/>
    <p:sldId id="338" r:id="rId7"/>
    <p:sldId id="339" r:id="rId8"/>
    <p:sldId id="340" r:id="rId9"/>
    <p:sldId id="341" r:id="rId10"/>
    <p:sldId id="342" r:id="rId11"/>
    <p:sldId id="323" r:id="rId12"/>
    <p:sldId id="344" r:id="rId13"/>
    <p:sldId id="343" r:id="rId14"/>
    <p:sldId id="326" r:id="rId15"/>
    <p:sldId id="346" r:id="rId16"/>
    <p:sldId id="345" r:id="rId17"/>
    <p:sldId id="324" r:id="rId18"/>
    <p:sldId id="330" r:id="rId19"/>
    <p:sldId id="319" r:id="rId20"/>
    <p:sldId id="320" r:id="rId21"/>
    <p:sldId id="321" r:id="rId22"/>
    <p:sldId id="322" r:id="rId23"/>
    <p:sldId id="328" r:id="rId24"/>
    <p:sldId id="334" r:id="rId25"/>
    <p:sldId id="335" r:id="rId26"/>
    <p:sldId id="318" r:id="rId27"/>
    <p:sldId id="336" r:id="rId28"/>
    <p:sldId id="33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21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F5FFC4-9899-457D-BB26-170D5C7BA77D}" type="datetimeFigureOut">
              <a:rPr lang="en-US" smtClean="0"/>
              <a:pPr/>
              <a:t>3/24/2018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89E08-FC17-4B24-9BCD-E99077B00A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pPr defTabSz="919110"/>
            <a:fld id="{B789D689-DD7F-47C9-BE44-14B1F1CFE375}" type="slidenum">
              <a:rPr lang="en-US" smtClean="0">
                <a:latin typeface="Arial" pitchFamily="34" charset="0"/>
                <a:ea typeface="ヒラギノ角ゴ Pro W3"/>
                <a:cs typeface="ヒラギノ角ゴ Pro W3"/>
              </a:rPr>
              <a:pPr defTabSz="919110"/>
              <a:t>19</a:t>
            </a:fld>
            <a:endParaRPr lang="en-US" dirty="0" smtClean="0">
              <a:latin typeface="Arial" pitchFamily="34" charset="0"/>
              <a:ea typeface="ヒラギノ角ゴ Pro W3"/>
              <a:cs typeface="ヒラギノ角ゴ Pro W3"/>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CD9A48-3DBC-43DF-965D-EF8BFF776E75}" type="datetimeFigureOut">
              <a:rPr lang="en-US" smtClean="0"/>
              <a:pPr/>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02EA7-1D8C-47AB-B082-8F36897D58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resentation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4343400" y="1036020"/>
            <a:ext cx="457200" cy="441325"/>
          </a:xfrm>
        </p:spPr>
        <p:txBody>
          <a:bodyPr/>
          <a:lstStyle/>
          <a:p>
            <a:fld id="{90CB070E-9F48-40DB-955F-BBE517799BCC}" type="slidenum">
              <a:rPr lang="en-US" smtClean="0"/>
              <a:pPr/>
              <a:t>‹#›</a:t>
            </a:fld>
            <a:endParaRPr lang="en-US"/>
          </a:p>
        </p:txBody>
      </p:sp>
      <p:sp>
        <p:nvSpPr>
          <p:cNvPr id="7" name="Subtitle 2"/>
          <p:cNvSpPr>
            <a:spLocks noGrp="1"/>
          </p:cNvSpPr>
          <p:nvPr>
            <p:ph type="body" idx="4294967295"/>
          </p:nvPr>
        </p:nvSpPr>
        <p:spPr>
          <a:xfrm>
            <a:off x="304800" y="1600200"/>
            <a:ext cx="8534400" cy="4191000"/>
          </a:xfrm>
        </p:spPr>
        <p:txBody>
          <a:bodyPr/>
          <a:lstStyle/>
          <a:p>
            <a:pPr marL="0" indent="0">
              <a:buNone/>
            </a:pPr>
            <a:r>
              <a:rPr lang="en-US" dirty="0" smtClean="0"/>
              <a:t>Content</a:t>
            </a:r>
          </a:p>
          <a:p>
            <a:r>
              <a:rPr lang="en-US" dirty="0" smtClean="0"/>
              <a:t>bullet 1</a:t>
            </a:r>
          </a:p>
          <a:p>
            <a:r>
              <a:rPr lang="en-US" dirty="0" smtClean="0"/>
              <a:t>bullet 2</a:t>
            </a:r>
            <a:endParaRPr lang="en-US" dirty="0"/>
          </a:p>
        </p:txBody>
      </p:sp>
      <p:sp>
        <p:nvSpPr>
          <p:cNvPr id="4" name="Title 3"/>
          <p:cNvSpPr>
            <a:spLocks noGrp="1"/>
          </p:cNvSpPr>
          <p:nvPr>
            <p:ph type="title" hasCustomPrompt="1"/>
          </p:nvPr>
        </p:nvSpPr>
        <p:spPr/>
        <p:txBody>
          <a:bodyPr/>
          <a:lstStyle>
            <a:lvl1pPr algn="l">
              <a:defRPr>
                <a:solidFill>
                  <a:srgbClr val="2C3D94"/>
                </a:solidFill>
              </a:defRPr>
            </a:lvl1pPr>
          </a:lstStyle>
          <a:p>
            <a:r>
              <a:rPr lang="en-US" dirty="0" smtClean="0"/>
              <a:t>Presentation 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E7989AD-50E6-4CAF-BA68-A00D1C1A4143}" type="datetime1">
              <a:rPr lang="en-US"/>
              <a:pPr>
                <a:defRPr/>
              </a:pPr>
              <a:t>3/24/2018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4B60DC-C796-4C16-9EC7-F055720343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29EB939-E24B-4589-B2B3-D02A33D8BAC5}" type="datetime1">
              <a:rPr lang="en-US"/>
              <a:pPr>
                <a:defRPr/>
              </a:pPr>
              <a:t>3/24/2018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6F1047-646A-4562-AFED-FE2B099B82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E62A121-BF7B-4D46-B8AC-D0B3805B153A}" type="datetime1">
              <a:rPr lang="en-US"/>
              <a:pPr>
                <a:defRPr/>
              </a:pPr>
              <a:t>3/24/2018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D14D0-2D23-433A-9A67-F7C4AD6BDD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D9A48-3DBC-43DF-965D-EF8BFF776E75}" type="datetimeFigureOut">
              <a:rPr lang="en-US" smtClean="0"/>
              <a:pPr/>
              <a:t>3/24/2018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02EA7-1D8C-47AB-B082-8F36897D58BD}" type="slidenum">
              <a:rPr lang="en-US" smtClean="0"/>
              <a:pPr/>
              <a:t>‹#›</a:t>
            </a:fld>
            <a:endParaRPr lang="en-US"/>
          </a:p>
        </p:txBody>
      </p:sp>
    </p:spTree>
    <p:extLst>
      <p:ext uri="{BB962C8B-B14F-4D97-AF65-F5344CB8AC3E}">
        <p14:creationId xmlns="" xmlns:p14="http://schemas.microsoft.com/office/powerpoint/2010/main" val="1991437840"/>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jpeg"/><Relationship Id="rId7" Type="http://schemas.openxmlformats.org/officeDocument/2006/relationships/hyperlink" Target="http://www.google.com/url?sa=i&amp;rct=j&amp;q=&amp;esrc=s&amp;source=images&amp;cd=&amp;cad=rja&amp;uact=8&amp;ved=2ahUKEwi548fEhIbaAhVRxmMKHdDjC9kQjRx6BAgAEAU&amp;url=http://www.thetidymind.com/2013/09/butetown-community-centre/&amp;psig=AOvVaw3iGJlQQsA3FsX7CNcPCHgs&amp;ust=1522017820030321" TargetMode="External"/><Relationship Id="rId12" Type="http://schemas.openxmlformats.org/officeDocument/2006/relationships/image" Target="../media/image7.jpeg"/><Relationship Id="rId2" Type="http://schemas.openxmlformats.org/officeDocument/2006/relationships/hyperlink" Target="http://www.google.com/url?sa=i&amp;rct=j&amp;q=&amp;esrc=s&amp;source=images&amp;cd=&amp;cad=rja&amp;uact=8&amp;ved=2ahUKEwjy9KPog4baAhVL5WMKHZFdDZoQjRx6BAgAEAU&amp;url=http://www.nuclearbusiness-platform.com/asia/chinese-nuclear-industry-localization-is-not-a-threat-for-the-international-nuclear-suppliers/&amp;psig=AOvVaw08O3ou3OwTBFz8G35ANa6C&amp;ust=1522017628022155" TargetMode="Externa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2ahUKEwjS-_O0hIbaAhUEx2MKHVjwCuEQjRx6BAgAEAU&amp;url=https://diamondglass.com.sg/prj_category/1-glazing-glass-installation/&amp;psig=AOvVaw3iGJlQQsA3FsX7CNcPCHgs&amp;ust=1522017820030321" TargetMode="External"/><Relationship Id="rId11" Type="http://schemas.openxmlformats.org/officeDocument/2006/relationships/hyperlink" Target="https://www.google.com/url?sa=i&amp;rct=j&amp;q=&amp;esrc=s&amp;source=images&amp;cd=&amp;cad=rja&amp;uact=8&amp;ved=2ahUKEwjIrZOVhYbaAhVJ12MKHYk8Bl4QjRx6BAgAEAU&amp;url=https://www.pinterest.com/pin/133911788899085562/&amp;psig=AOvVaw1uWhocxX45jsNLILoNfasO&amp;ust=1522018023793867" TargetMode="External"/><Relationship Id="rId5" Type="http://schemas.openxmlformats.org/officeDocument/2006/relationships/image" Target="../media/image4.png"/><Relationship Id="rId10" Type="http://schemas.openxmlformats.org/officeDocument/2006/relationships/image" Target="../media/image6.jpeg"/><Relationship Id="rId4" Type="http://schemas.openxmlformats.org/officeDocument/2006/relationships/hyperlink" Target="http://www.google.com/url?sa=i&amp;rct=j&amp;q=&amp;esrc=s&amp;source=images&amp;cd=&amp;cad=rja&amp;uact=8&amp;ved=2ahUKEwi1muiVhIbaAhUEx2MKHVjwCuEQjRx6BAgAEAU&amp;url=http://www.mytreeservicedallas.com/&amp;psig=AOvVaw0YAvf7mcDEyyAGmnxsnfU8&amp;ust=1522017716470849" TargetMode="External"/><Relationship Id="rId9" Type="http://schemas.openxmlformats.org/officeDocument/2006/relationships/hyperlink" Target="https://www.google.com/url?sa=i&amp;rct=j&amp;q=&amp;esrc=s&amp;source=images&amp;cd=&amp;cad=rja&amp;uact=8&amp;ved=2ahUKEwjZg_LthIbaAhUK1mMKHR4ED9kQjRx6BAgAEAU&amp;url=https://alliedautobody.com/collision-repair/&amp;psig=AOvVaw1fLy8ZYekUeeymW-V6nwmw&amp;ust=152201789779920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source=images&amp;cd=&amp;cad=rja&amp;uact=8&amp;ved=0ahUKEwinydOUhIbNAhVMzmMKHag9AucQjRwIBw&amp;url=http://www.meguiarsonline.com/forums/showthread.php?38028-Rubbing-Compound-amp-Polishing-Compound&amp;psig=AFQjCNGZZtPgLaeDQGeAv95LA7yqhX134Q&amp;ust=1464843144022255" TargetMode="Externa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google.com/url?sa=i&amp;rct=j&amp;q=&amp;esrc=s&amp;source=images&amp;cd=&amp;cad=rja&amp;uact=8&amp;ved=0ahUKEwjvoLfm0ozNAhUO9WMKHa4hAUAQjRwIBw&amp;url=http://www.shminhe.com/images/21298.html&amp;psig=AFQjCNGmXy60ArEgjMbBOEvlMDq1qa13uA&amp;ust=1465070400709475" TargetMode="Externa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gif"/><Relationship Id="rId4" Type="http://schemas.openxmlformats.org/officeDocument/2006/relationships/image" Target="../media/image34.jpeg"/><Relationship Id="rId9"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962400"/>
            <a:ext cx="7772400" cy="793376"/>
          </a:xfrm>
        </p:spPr>
        <p:txBody>
          <a:bodyPr>
            <a:normAutofit/>
          </a:bodyPr>
          <a:lstStyle/>
          <a:p>
            <a:r>
              <a:rPr lang="en-US" sz="4000" dirty="0" smtClean="0">
                <a:solidFill>
                  <a:srgbClr val="002060"/>
                </a:solidFill>
                <a:latin typeface="Calibri" pitchFamily="34" charset="0"/>
              </a:rPr>
              <a:t>SCRS’ Education Committee Presents</a:t>
            </a:r>
            <a:endParaRPr lang="en-US" sz="4000" dirty="0">
              <a:solidFill>
                <a:srgbClr val="002060"/>
              </a:solidFill>
              <a:latin typeface="Calibri" pitchFamily="34" charset="0"/>
            </a:endParaRPr>
          </a:p>
        </p:txBody>
      </p:sp>
      <p:sp>
        <p:nvSpPr>
          <p:cNvPr id="3" name="Subtitle 2"/>
          <p:cNvSpPr>
            <a:spLocks noGrp="1"/>
          </p:cNvSpPr>
          <p:nvPr>
            <p:ph type="subTitle" idx="1"/>
          </p:nvPr>
        </p:nvSpPr>
        <p:spPr>
          <a:xfrm>
            <a:off x="533400" y="4724400"/>
            <a:ext cx="7772400" cy="1752600"/>
          </a:xfrm>
        </p:spPr>
        <p:txBody>
          <a:bodyPr>
            <a:normAutofit/>
          </a:bodyPr>
          <a:lstStyle/>
          <a:p>
            <a:r>
              <a:rPr lang="en-US" sz="5400" dirty="0" smtClean="0">
                <a:latin typeface="Arial Black" pitchFamily="34" charset="0"/>
              </a:rPr>
              <a:t>Respirators</a:t>
            </a:r>
          </a:p>
          <a:p>
            <a:r>
              <a:rPr lang="en-US" dirty="0" smtClean="0">
                <a:latin typeface="Arial Black" pitchFamily="34" charset="0"/>
              </a:rPr>
              <a:t>April 2018 </a:t>
            </a:r>
            <a:r>
              <a:rPr lang="en-US" smtClean="0">
                <a:latin typeface="Arial Black" pitchFamily="34" charset="0"/>
              </a:rPr>
              <a:t>Denver Colorado</a:t>
            </a:r>
          </a:p>
          <a:p>
            <a:endParaRPr lang="en-US" dirty="0" smtClean="0">
              <a:latin typeface="Arial Black" pitchFamily="34" charset="0"/>
            </a:endParaRPr>
          </a:p>
          <a:p>
            <a:endParaRPr lang="en-US" dirty="0" smtClean="0">
              <a:latin typeface="Arial Black" pitchFamily="34" charset="0"/>
            </a:endParaRPr>
          </a:p>
          <a:p>
            <a:endParaRPr lang="en-US" dirty="0">
              <a:latin typeface="Arial Black"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83" y="1"/>
            <a:ext cx="9139518" cy="3635036"/>
          </a:xfrm>
          <a:prstGeom prst="rect">
            <a:avLst/>
          </a:prstGeom>
        </p:spPr>
      </p:pic>
    </p:spTree>
    <p:extLst>
      <p:ext uri="{BB962C8B-B14F-4D97-AF65-F5344CB8AC3E}">
        <p14:creationId xmlns:p14="http://schemas.microsoft.com/office/powerpoint/2010/main" xmlns="" val="1482722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Isocyanates</a:t>
            </a:r>
            <a:r>
              <a:rPr lang="en-US" dirty="0" smtClean="0"/>
              <a:t> in the </a:t>
            </a:r>
            <a:r>
              <a:rPr lang="en-US" dirty="0" err="1" smtClean="0"/>
              <a:t>bodyshop</a:t>
            </a:r>
            <a:endParaRPr lang="en-US" dirty="0"/>
          </a:p>
        </p:txBody>
      </p:sp>
      <p:sp>
        <p:nvSpPr>
          <p:cNvPr id="3" name="Content Placeholder 2"/>
          <p:cNvSpPr>
            <a:spLocks noGrp="1"/>
          </p:cNvSpPr>
          <p:nvPr>
            <p:ph idx="1"/>
          </p:nvPr>
        </p:nvSpPr>
        <p:spPr/>
        <p:txBody>
          <a:bodyPr>
            <a:normAutofit fontScale="92500"/>
          </a:bodyPr>
          <a:lstStyle/>
          <a:p>
            <a:r>
              <a:rPr lang="en-US" sz="2400" dirty="0" err="1" smtClean="0"/>
              <a:t>Isocyanates</a:t>
            </a:r>
            <a:r>
              <a:rPr lang="en-US" sz="2400" dirty="0" smtClean="0"/>
              <a:t> are found in virtually any two part products, such as </a:t>
            </a:r>
            <a:r>
              <a:rPr lang="en-US" sz="2400" dirty="0" err="1" smtClean="0"/>
              <a:t>bondo</a:t>
            </a:r>
            <a:r>
              <a:rPr lang="en-US" sz="2400" dirty="0" smtClean="0"/>
              <a:t>, seam sealers, plastic two repair and primers and clear coats.  What are the necessary Personal Protection Equipment items for </a:t>
            </a:r>
            <a:r>
              <a:rPr lang="en-US" sz="2400" dirty="0" err="1" smtClean="0"/>
              <a:t>iscyanate</a:t>
            </a:r>
            <a:r>
              <a:rPr lang="en-US" sz="2400" dirty="0" smtClean="0"/>
              <a:t> protection? Gloves, Goggles, paint suits and respirators.  Let’s look at respirators.</a:t>
            </a:r>
          </a:p>
          <a:p>
            <a:r>
              <a:rPr lang="en-US" sz="2400" dirty="0" smtClean="0"/>
              <a:t>There are two types: particulate and vapor.  Particulate </a:t>
            </a:r>
            <a:r>
              <a:rPr lang="en-US" sz="2400" dirty="0" smtClean="0"/>
              <a:t>cartridge </a:t>
            </a:r>
            <a:r>
              <a:rPr lang="en-US" sz="2400" dirty="0" smtClean="0"/>
              <a:t>have fine mesh screens that trap various size particles that pass thru the microscopic holes.  Some examples of particulates would be weld thru primer, aerosols products, and welding fumes to name a few.  These filters are pink in color</a:t>
            </a:r>
            <a:r>
              <a:rPr lang="en-US" sz="2400" dirty="0" smtClean="0"/>
              <a:t>. Vapor Cartridge have charcoal embedded in the filter and the trap vapor fumes.  They have a black band around them.  Both types of filters become saturated and must by changed on a </a:t>
            </a:r>
            <a:r>
              <a:rPr lang="en-US" sz="2400" smtClean="0"/>
              <a:t>regular basis.</a:t>
            </a:r>
            <a:endParaRPr lang="en-US" sz="2400"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t>Respirator with various types of filters.</a:t>
            </a:r>
            <a:endParaRPr lang="en-US" dirty="0"/>
          </a:p>
        </p:txBody>
      </p:sp>
      <p:sp>
        <p:nvSpPr>
          <p:cNvPr id="4" name="Slide Number Placeholder 3"/>
          <p:cNvSpPr>
            <a:spLocks noGrp="1"/>
          </p:cNvSpPr>
          <p:nvPr>
            <p:ph type="sldNum" sz="quarter" idx="12"/>
          </p:nvPr>
        </p:nvSpPr>
        <p:spPr/>
        <p:txBody>
          <a:bodyPr/>
          <a:lstStyle/>
          <a:p>
            <a:pPr>
              <a:defRPr/>
            </a:pPr>
            <a:fld id="{E15EC5F6-7A8C-4DE9-842E-D5FE6653B527}" type="slidenum">
              <a:rPr lang="en-US" smtClean="0"/>
              <a:pPr>
                <a:defRPr/>
              </a:pPr>
              <a:t>11</a:t>
            </a:fld>
            <a:endParaRPr lang="en-US" dirty="0"/>
          </a:p>
        </p:txBody>
      </p:sp>
      <p:pic>
        <p:nvPicPr>
          <p:cNvPr id="2050" name="Picture 2" descr="http://www.homedepot.com/catalog/productImages/400/7d/7d1ab9ff-11cd-4fb8-96f3-c1412b7d3801_400.jpg"/>
          <p:cNvPicPr>
            <a:picLocks noChangeAspect="1" noChangeArrowheads="1"/>
          </p:cNvPicPr>
          <p:nvPr/>
        </p:nvPicPr>
        <p:blipFill>
          <a:blip r:embed="rId2" cstate="print"/>
          <a:srcRect/>
          <a:stretch>
            <a:fillRect/>
          </a:stretch>
        </p:blipFill>
        <p:spPr bwMode="auto">
          <a:xfrm>
            <a:off x="381000" y="2514600"/>
            <a:ext cx="2133600" cy="2514600"/>
          </a:xfrm>
          <a:prstGeom prst="rect">
            <a:avLst/>
          </a:prstGeom>
          <a:noFill/>
        </p:spPr>
      </p:pic>
      <p:pic>
        <p:nvPicPr>
          <p:cNvPr id="2052" name="Picture 4" descr="http://www.coopersafety.com/3M-Organic-Vapor-Respirator-Kit.jpeg?id=891&amp;W=600&amp;H=600"/>
          <p:cNvPicPr>
            <a:picLocks noChangeAspect="1" noChangeArrowheads="1"/>
          </p:cNvPicPr>
          <p:nvPr/>
        </p:nvPicPr>
        <p:blipFill>
          <a:blip r:embed="rId3" cstate="print"/>
          <a:srcRect/>
          <a:stretch>
            <a:fillRect/>
          </a:stretch>
        </p:blipFill>
        <p:spPr bwMode="auto">
          <a:xfrm>
            <a:off x="2667000" y="1828800"/>
            <a:ext cx="3200400" cy="2286000"/>
          </a:xfrm>
          <a:prstGeom prst="rect">
            <a:avLst/>
          </a:prstGeom>
          <a:noFill/>
        </p:spPr>
      </p:pic>
      <p:pic>
        <p:nvPicPr>
          <p:cNvPr id="2054" name="Picture 6" descr="http://www.homedepot.com/catalog/productImages/400/a3/a3c276a8-ebb1-4194-aabb-71c10f8a6d18_400.jpg"/>
          <p:cNvPicPr>
            <a:picLocks noChangeAspect="1" noChangeArrowheads="1"/>
          </p:cNvPicPr>
          <p:nvPr/>
        </p:nvPicPr>
        <p:blipFill>
          <a:blip r:embed="rId4" cstate="print"/>
          <a:srcRect/>
          <a:stretch>
            <a:fillRect/>
          </a:stretch>
        </p:blipFill>
        <p:spPr bwMode="auto">
          <a:xfrm>
            <a:off x="6096000" y="2209800"/>
            <a:ext cx="2133600" cy="2743200"/>
          </a:xfrm>
          <a:prstGeom prst="rect">
            <a:avLst/>
          </a:prstGeom>
          <a:noFill/>
        </p:spPr>
      </p:pic>
      <p:sp>
        <p:nvSpPr>
          <p:cNvPr id="8" name="TextBox 7"/>
          <p:cNvSpPr txBox="1"/>
          <p:nvPr/>
        </p:nvSpPr>
        <p:spPr>
          <a:xfrm>
            <a:off x="533400" y="4876800"/>
            <a:ext cx="2156360" cy="338554"/>
          </a:xfrm>
          <a:prstGeom prst="rect">
            <a:avLst/>
          </a:prstGeom>
          <a:noFill/>
        </p:spPr>
        <p:txBody>
          <a:bodyPr wrap="none" rtlCol="0">
            <a:spAutoFit/>
          </a:bodyPr>
          <a:lstStyle/>
          <a:p>
            <a:r>
              <a:rPr lang="en-US" sz="1600" dirty="0" smtClean="0"/>
              <a:t>Particulate Respirator</a:t>
            </a:r>
            <a:endParaRPr lang="en-US" sz="1600" dirty="0"/>
          </a:p>
        </p:txBody>
      </p:sp>
      <p:sp>
        <p:nvSpPr>
          <p:cNvPr id="9" name="TextBox 8"/>
          <p:cNvSpPr txBox="1"/>
          <p:nvPr/>
        </p:nvSpPr>
        <p:spPr>
          <a:xfrm>
            <a:off x="3352800" y="4114800"/>
            <a:ext cx="2495363" cy="338554"/>
          </a:xfrm>
          <a:prstGeom prst="rect">
            <a:avLst/>
          </a:prstGeom>
          <a:noFill/>
        </p:spPr>
        <p:txBody>
          <a:bodyPr wrap="none" rtlCol="0">
            <a:spAutoFit/>
          </a:bodyPr>
          <a:lstStyle/>
          <a:p>
            <a:r>
              <a:rPr lang="en-US" sz="1600" dirty="0" smtClean="0"/>
              <a:t>Organic Vapor Respirator</a:t>
            </a:r>
            <a:endParaRPr lang="en-US" sz="1600" dirty="0"/>
          </a:p>
        </p:txBody>
      </p:sp>
      <p:sp>
        <p:nvSpPr>
          <p:cNvPr id="10" name="TextBox 9"/>
          <p:cNvSpPr txBox="1"/>
          <p:nvPr/>
        </p:nvSpPr>
        <p:spPr>
          <a:xfrm>
            <a:off x="5562600" y="4876800"/>
            <a:ext cx="2939394" cy="338554"/>
          </a:xfrm>
          <a:prstGeom prst="rect">
            <a:avLst/>
          </a:prstGeom>
          <a:noFill/>
        </p:spPr>
        <p:txBody>
          <a:bodyPr wrap="none" rtlCol="0">
            <a:spAutoFit/>
          </a:bodyPr>
          <a:lstStyle/>
          <a:p>
            <a:r>
              <a:rPr lang="en-US" sz="1600" dirty="0" smtClean="0"/>
              <a:t>Particulate &amp; Vapor Respirator</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p:txBody>
          <a:bodyPr>
            <a:normAutofit fontScale="70000" lnSpcReduction="20000"/>
          </a:bodyPr>
          <a:lstStyle/>
          <a:p>
            <a:r>
              <a:rPr lang="en-US" dirty="0" smtClean="0"/>
              <a:t>Employers must provide a medical evaluation to determine employees’ ability to use a respirator before fit testing and use. The employer must use a physician or other licensed health care professional (LHCP) to perform medical evaluations using a medical questionnaire or by </a:t>
            </a:r>
            <a:r>
              <a:rPr lang="en-US" dirty="0" err="1" smtClean="0"/>
              <a:t>c.onducting</a:t>
            </a:r>
            <a:r>
              <a:rPr lang="en-US" dirty="0" smtClean="0"/>
              <a:t> a medical examination.</a:t>
            </a:r>
          </a:p>
          <a:p>
            <a:r>
              <a:rPr lang="en-US" dirty="0" smtClean="0"/>
              <a:t>Failure to conduct fit testing prior to respirator use, and at least annually, was the fourth most-cited respiratory protection violation (failing to provide information to voluntary users was number three), according to the BLS study. All employees using a negative or positive-pressure tight-fitting </a:t>
            </a:r>
            <a:r>
              <a:rPr lang="en-US" dirty="0" err="1" smtClean="0"/>
              <a:t>facepiece</a:t>
            </a:r>
            <a:r>
              <a:rPr lang="en-US" dirty="0" smtClean="0"/>
              <a:t> respirator must pass an appropriate qualitative fit test or quantitative fit test. Fit testing is required prior to initial use, whenever a different respirator </a:t>
            </a:r>
            <a:r>
              <a:rPr lang="en-US" dirty="0" err="1" smtClean="0"/>
              <a:t>facepiece</a:t>
            </a:r>
            <a:r>
              <a:rPr lang="en-US" dirty="0" smtClean="0"/>
              <a:t> is used, and at least annually thereafter. </a:t>
            </a:r>
            <a:r>
              <a:rPr lang="en-US" smtClean="0"/>
              <a:t>Proper respirator size is determined through a fit test</a:t>
            </a:r>
            <a:endParaRPr lang="en-US" dirty="0" smtClean="0"/>
          </a:p>
          <a:p>
            <a:endParaRPr lang="en-US" dirty="0"/>
          </a:p>
        </p:txBody>
      </p:sp>
      <p:sp>
        <p:nvSpPr>
          <p:cNvPr id="3" name="Title 2"/>
          <p:cNvSpPr>
            <a:spLocks noGrp="1"/>
          </p:cNvSpPr>
          <p:nvPr>
            <p:ph type="title"/>
          </p:nvPr>
        </p:nvSpPr>
        <p:spPr/>
        <p:txBody>
          <a:bodyPr/>
          <a:lstStyle/>
          <a:p>
            <a:pPr algn="ctr"/>
            <a:r>
              <a:rPr lang="en-US" dirty="0" smtClean="0"/>
              <a:t>OSHA Regulations on Respirators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p:txBody>
          <a:bodyPr>
            <a:normAutofit fontScale="77500" lnSpcReduction="20000"/>
          </a:bodyPr>
          <a:lstStyle/>
          <a:p>
            <a:r>
              <a:rPr lang="en-US" b="1" dirty="0" smtClean="0"/>
              <a:t>Common Compliance Issues with Respirator Protection</a:t>
            </a:r>
          </a:p>
          <a:p>
            <a:r>
              <a:rPr lang="en-US" dirty="0" smtClean="0"/>
              <a:t>OSHA’s respiratory protection standard, 29 CFR 1910.134, was the fourth most frequently violated agency standard in fiscal year 2014 (October 1, 2013 to Sept 30, 2014). OSHA penalized industries $2.2 million for 3,682 violation citations. The most frequently cited industries for violations of the respiratory protection (RP) standard were automotive repair and maintenance; building finishing contractors; architectural and structural metals manufacturing; foundation, structure, and building exterior contractors; and coating, engraving, heat treating, and allied activities.</a:t>
            </a:r>
            <a:endParaRPr lang="en-US" dirty="0"/>
          </a:p>
        </p:txBody>
      </p:sp>
      <p:sp>
        <p:nvSpPr>
          <p:cNvPr id="3" name="Title 2"/>
          <p:cNvSpPr>
            <a:spLocks noGrp="1"/>
          </p:cNvSpPr>
          <p:nvPr>
            <p:ph type="title"/>
          </p:nvPr>
        </p:nvSpPr>
        <p:spPr/>
        <p:txBody>
          <a:bodyPr/>
          <a:lstStyle/>
          <a:p>
            <a:pPr algn="ctr"/>
            <a:r>
              <a:rPr lang="en-US" dirty="0" smtClean="0"/>
              <a:t>OSHA Regulations on Respirators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01000" cy="2133600"/>
          </a:xfrm>
        </p:spPr>
        <p:txBody>
          <a:bodyPr>
            <a:normAutofit/>
          </a:bodyPr>
          <a:lstStyle/>
          <a:p>
            <a:r>
              <a:rPr lang="en-US" sz="2000" dirty="0" smtClean="0"/>
              <a:t>A respirator fit test is now required for the person who polishes a vehicle with rubbing compound. Now Body Technicians &amp; their helpers, Paint Technicians and &amp; their helpers and Polishers will need a yearly fit test.  Kent Automotive can conduct the test and no charge.</a:t>
            </a:r>
            <a:endParaRPr lang="en-US" sz="2000" dirty="0"/>
          </a:p>
        </p:txBody>
      </p:sp>
      <p:sp>
        <p:nvSpPr>
          <p:cNvPr id="4" name="Slide Number Placeholder 3"/>
          <p:cNvSpPr>
            <a:spLocks noGrp="1"/>
          </p:cNvSpPr>
          <p:nvPr>
            <p:ph type="sldNum" sz="quarter" idx="12"/>
          </p:nvPr>
        </p:nvSpPr>
        <p:spPr/>
        <p:txBody>
          <a:bodyPr/>
          <a:lstStyle/>
          <a:p>
            <a:pPr>
              <a:defRPr/>
            </a:pPr>
            <a:fld id="{E15EC5F6-7A8C-4DE9-842E-D5FE6653B527}" type="slidenum">
              <a:rPr lang="en-US" smtClean="0"/>
              <a:pPr>
                <a:defRPr/>
              </a:pPr>
              <a:t>14</a:t>
            </a:fld>
            <a:endParaRPr lang="en-US" dirty="0"/>
          </a:p>
        </p:txBody>
      </p:sp>
      <p:pic>
        <p:nvPicPr>
          <p:cNvPr id="4098" name="Picture 2" descr="Image result for respirator fit test"/>
          <p:cNvPicPr>
            <a:picLocks noChangeAspect="1" noChangeArrowheads="1"/>
          </p:cNvPicPr>
          <p:nvPr/>
        </p:nvPicPr>
        <p:blipFill>
          <a:blip r:embed="rId2" cstate="print"/>
          <a:srcRect/>
          <a:stretch>
            <a:fillRect/>
          </a:stretch>
        </p:blipFill>
        <p:spPr bwMode="auto">
          <a:xfrm>
            <a:off x="381000" y="2895600"/>
            <a:ext cx="2466975" cy="1847851"/>
          </a:xfrm>
          <a:prstGeom prst="rect">
            <a:avLst/>
          </a:prstGeom>
          <a:noFill/>
        </p:spPr>
      </p:pic>
      <p:pic>
        <p:nvPicPr>
          <p:cNvPr id="4102" name="Picture 6" descr="http://ars.usda.gov/sp2userfiles/ad_hoc/19000000SafetyHealthandEnvironmentalTraining/graphics/Respirator-FitTest2.jpg"/>
          <p:cNvPicPr>
            <a:picLocks noChangeAspect="1" noChangeArrowheads="1"/>
          </p:cNvPicPr>
          <p:nvPr/>
        </p:nvPicPr>
        <p:blipFill>
          <a:blip r:embed="rId3" cstate="print"/>
          <a:srcRect/>
          <a:stretch>
            <a:fillRect/>
          </a:stretch>
        </p:blipFill>
        <p:spPr bwMode="auto">
          <a:xfrm>
            <a:off x="3505200" y="2743200"/>
            <a:ext cx="1714500" cy="1905000"/>
          </a:xfrm>
          <a:prstGeom prst="rect">
            <a:avLst/>
          </a:prstGeom>
          <a:noFill/>
        </p:spPr>
      </p:pic>
      <p:pic>
        <p:nvPicPr>
          <p:cNvPr id="4104" name="Picture 8" descr="http://industrialmedical.com/img/fittest.jpg"/>
          <p:cNvPicPr>
            <a:picLocks noChangeAspect="1" noChangeArrowheads="1"/>
          </p:cNvPicPr>
          <p:nvPr/>
        </p:nvPicPr>
        <p:blipFill>
          <a:blip r:embed="rId4" cstate="print"/>
          <a:srcRect/>
          <a:stretch>
            <a:fillRect/>
          </a:stretch>
        </p:blipFill>
        <p:spPr bwMode="auto">
          <a:xfrm>
            <a:off x="5638800" y="2209800"/>
            <a:ext cx="2381250" cy="2362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p:txBody>
          <a:bodyPr>
            <a:normAutofit fontScale="77500" lnSpcReduction="20000"/>
          </a:bodyPr>
          <a:lstStyle/>
          <a:p>
            <a:r>
              <a:rPr lang="en-US" dirty="0" smtClean="0"/>
              <a:t>Qualitative fit testing is a pass/fail test method that uses your sense of taste or smell, or your reaction to an irritant in order to detect leakage into the respirator </a:t>
            </a:r>
            <a:r>
              <a:rPr lang="en-US" dirty="0" err="1" smtClean="0"/>
              <a:t>facepiece</a:t>
            </a:r>
            <a:r>
              <a:rPr lang="en-US" dirty="0" smtClean="0"/>
              <a:t>. Qualitative fit testing does not measure the actual amount of leakage. Whether the respirator passes or fails the test is based simply on you detecting leakage of the test substance into your </a:t>
            </a:r>
            <a:r>
              <a:rPr lang="en-US" dirty="0" err="1" smtClean="0"/>
              <a:t>facepiece</a:t>
            </a:r>
            <a:r>
              <a:rPr lang="en-US" dirty="0" smtClean="0"/>
              <a:t>. There are four qualitative fit test methods accepted by OSHA:</a:t>
            </a:r>
          </a:p>
          <a:p>
            <a:r>
              <a:rPr lang="en-US" dirty="0" err="1" smtClean="0"/>
              <a:t>Isoamyl</a:t>
            </a:r>
            <a:r>
              <a:rPr lang="en-US" dirty="0" smtClean="0"/>
              <a:t> acetate, which smells like bananas;</a:t>
            </a:r>
          </a:p>
          <a:p>
            <a:r>
              <a:rPr lang="en-US" dirty="0" smtClean="0"/>
              <a:t>Saccharin, which leaves a sweet taste in your mouth; </a:t>
            </a:r>
          </a:p>
          <a:p>
            <a:r>
              <a:rPr lang="en-US" dirty="0" err="1" smtClean="0"/>
              <a:t>Bitrex</a:t>
            </a:r>
            <a:r>
              <a:rPr lang="en-US" dirty="0" smtClean="0"/>
              <a:t>, which leaves a bitter taste in your mouth; and </a:t>
            </a:r>
          </a:p>
          <a:p>
            <a:r>
              <a:rPr lang="en-US" dirty="0" smtClean="0"/>
              <a:t>Irritant smoke, which can cause coughing</a:t>
            </a:r>
          </a:p>
          <a:p>
            <a:endParaRPr lang="en-US" dirty="0"/>
          </a:p>
        </p:txBody>
      </p:sp>
      <p:sp>
        <p:nvSpPr>
          <p:cNvPr id="3" name="Title 2"/>
          <p:cNvSpPr>
            <a:spLocks noGrp="1"/>
          </p:cNvSpPr>
          <p:nvPr>
            <p:ph type="title"/>
          </p:nvPr>
        </p:nvSpPr>
        <p:spPr/>
        <p:txBody>
          <a:bodyPr/>
          <a:lstStyle/>
          <a:p>
            <a:r>
              <a:rPr lang="en-US" dirty="0" smtClean="0"/>
              <a:t>OSHA Qualitative Fit Testing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228600" y="1828800"/>
            <a:ext cx="8534400" cy="3429000"/>
          </a:xfrm>
        </p:spPr>
        <p:txBody>
          <a:bodyPr>
            <a:normAutofit fontScale="47500" lnSpcReduction="20000"/>
          </a:bodyPr>
          <a:lstStyle/>
          <a:p>
            <a:r>
              <a:rPr lang="en-US" dirty="0" smtClean="0"/>
              <a:t>The individual who uses a tight-fitting respirator is to perform a user seal check to ensure that an adequate seal is achieved each time the respirator is put on. Either the positive and negative pressure checks listed in this appendix, or the respirator manufacturer's recommended user seal check method shall be used. User seal checks are not substitutes for qualitative or quantitative fit tests. </a:t>
            </a:r>
          </a:p>
          <a:p>
            <a:r>
              <a:rPr lang="en-US" i="1" dirty="0" smtClean="0"/>
              <a:t>I. </a:t>
            </a:r>
            <a:r>
              <a:rPr lang="en-US" i="1" dirty="0" err="1" smtClean="0"/>
              <a:t>Facepiece</a:t>
            </a:r>
            <a:r>
              <a:rPr lang="en-US" i="1" dirty="0" smtClean="0"/>
              <a:t> Positive and/or Negative Pressure Checks</a:t>
            </a:r>
            <a:r>
              <a:rPr lang="en-US" dirty="0" smtClean="0"/>
              <a:t> </a:t>
            </a:r>
          </a:p>
          <a:p>
            <a:r>
              <a:rPr lang="en-US" dirty="0" smtClean="0"/>
              <a:t>A. </a:t>
            </a:r>
            <a:r>
              <a:rPr lang="en-US" i="1" dirty="0" smtClean="0"/>
              <a:t>Positive pressure check.</a:t>
            </a:r>
            <a:r>
              <a:rPr lang="en-US" dirty="0" smtClean="0"/>
              <a:t> Close off the exhalation valve and exhale gently into the </a:t>
            </a:r>
            <a:r>
              <a:rPr lang="en-US" dirty="0" err="1" smtClean="0"/>
              <a:t>facepiece</a:t>
            </a:r>
            <a:r>
              <a:rPr lang="en-US" dirty="0" smtClean="0"/>
              <a:t>. The face fit is considered satisfactory if a slight positive pressure can be built up inside the </a:t>
            </a:r>
            <a:r>
              <a:rPr lang="en-US" dirty="0" err="1" smtClean="0"/>
              <a:t>facepiece</a:t>
            </a:r>
            <a:r>
              <a:rPr lang="en-US" dirty="0" smtClean="0"/>
              <a:t> without any evidence of outward leakage of air at the seal. For most respirators this method of leak testing requires the wearer to first remove the exhalation valve cover before closing off the exhalation valve and then carefully replacing it after the test. </a:t>
            </a:r>
          </a:p>
          <a:p>
            <a:r>
              <a:rPr lang="en-US" dirty="0" smtClean="0"/>
              <a:t>B. </a:t>
            </a:r>
            <a:r>
              <a:rPr lang="en-US" i="1" dirty="0" smtClean="0"/>
              <a:t>Negative pressure check.</a:t>
            </a:r>
            <a:r>
              <a:rPr lang="en-US" dirty="0" smtClean="0"/>
              <a:t> Close off the inlet opening of the canister or cartridge(s) by covering with the palm of the hand(s) or by replacing the filter seal(s), inhale gently so that the </a:t>
            </a:r>
            <a:r>
              <a:rPr lang="en-US" dirty="0" err="1" smtClean="0"/>
              <a:t>facepiece</a:t>
            </a:r>
            <a:r>
              <a:rPr lang="en-US" dirty="0" smtClean="0"/>
              <a:t> collapses slightly, and hold the breath for ten seconds. The design of the inlet opening of some cartridges cannot be effectively covered with the palm of the hand. The test can be performed by covering the inlet opening of the cartridge with a thin latex or </a:t>
            </a:r>
            <a:r>
              <a:rPr lang="en-US" dirty="0" err="1" smtClean="0"/>
              <a:t>nitrile</a:t>
            </a:r>
            <a:r>
              <a:rPr lang="en-US" dirty="0" smtClean="0"/>
              <a:t> glove. If the </a:t>
            </a:r>
            <a:r>
              <a:rPr lang="en-US" dirty="0" err="1" smtClean="0"/>
              <a:t>facepiece</a:t>
            </a:r>
            <a:r>
              <a:rPr lang="en-US" dirty="0" smtClean="0"/>
              <a:t> remains in its slightly collapsed condition and no inward leakage of air is detected, the tightness of the respirator is considered satisfactory</a:t>
            </a:r>
          </a:p>
          <a:p>
            <a:endParaRPr lang="en-US" dirty="0"/>
          </a:p>
        </p:txBody>
      </p:sp>
      <p:sp>
        <p:nvSpPr>
          <p:cNvPr id="3" name="Title 2"/>
          <p:cNvSpPr>
            <a:spLocks noGrp="1"/>
          </p:cNvSpPr>
          <p:nvPr>
            <p:ph type="title"/>
          </p:nvPr>
        </p:nvSpPr>
        <p:spPr>
          <a:xfrm>
            <a:off x="228600" y="274638"/>
            <a:ext cx="8458200" cy="1143000"/>
          </a:xfrm>
        </p:spPr>
        <p:txBody>
          <a:bodyPr>
            <a:normAutofit fontScale="90000"/>
          </a:bodyPr>
          <a:lstStyle/>
          <a:p>
            <a:r>
              <a:rPr lang="en-US" dirty="0" smtClean="0"/>
              <a:t>OSHA Mandatory Fit test Requirements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90600"/>
            <a:ext cx="7772400" cy="1470025"/>
          </a:xfrm>
        </p:spPr>
        <p:txBody>
          <a:bodyPr>
            <a:normAutofit fontScale="90000"/>
          </a:bodyPr>
          <a:lstStyle/>
          <a:p>
            <a:r>
              <a:rPr lang="en-US" dirty="0" smtClean="0"/>
              <a:t>Did you know that it is an OSHA violation if the respirator is not stored in an enclosed container when not in use?</a:t>
            </a:r>
            <a:endParaRPr lang="en-US" dirty="0"/>
          </a:p>
        </p:txBody>
      </p:sp>
      <p:sp>
        <p:nvSpPr>
          <p:cNvPr id="4" name="Slide Number Placeholder 3"/>
          <p:cNvSpPr>
            <a:spLocks noGrp="1"/>
          </p:cNvSpPr>
          <p:nvPr>
            <p:ph type="sldNum" sz="quarter" idx="12"/>
          </p:nvPr>
        </p:nvSpPr>
        <p:spPr/>
        <p:txBody>
          <a:bodyPr/>
          <a:lstStyle/>
          <a:p>
            <a:pPr>
              <a:defRPr/>
            </a:pPr>
            <a:fld id="{E15EC5F6-7A8C-4DE9-842E-D5FE6653B527}" type="slidenum">
              <a:rPr lang="en-US" smtClean="0"/>
              <a:pPr>
                <a:defRPr/>
              </a:pPr>
              <a:t>17</a:t>
            </a:fld>
            <a:endParaRPr lang="en-US" dirty="0"/>
          </a:p>
        </p:txBody>
      </p:sp>
      <p:pic>
        <p:nvPicPr>
          <p:cNvPr id="1026" name="Picture 2" descr="http://www.gemplers.com/img/respirator-storage-bag-16558-lrg.jpg"/>
          <p:cNvPicPr>
            <a:picLocks noChangeAspect="1" noChangeArrowheads="1"/>
          </p:cNvPicPr>
          <p:nvPr/>
        </p:nvPicPr>
        <p:blipFill>
          <a:blip r:embed="rId2" cstate="print"/>
          <a:srcRect/>
          <a:stretch>
            <a:fillRect/>
          </a:stretch>
        </p:blipFill>
        <p:spPr bwMode="auto">
          <a:xfrm>
            <a:off x="6019800" y="3276600"/>
            <a:ext cx="2314575" cy="2667000"/>
          </a:xfrm>
          <a:prstGeom prst="rect">
            <a:avLst/>
          </a:prstGeom>
          <a:noFill/>
        </p:spPr>
      </p:pic>
      <p:pic>
        <p:nvPicPr>
          <p:cNvPr id="7" name="Picture 3" descr="DSC_0485"/>
          <p:cNvPicPr>
            <a:picLocks noChangeAspect="1" noChangeArrowheads="1"/>
          </p:cNvPicPr>
          <p:nvPr/>
        </p:nvPicPr>
        <p:blipFill>
          <a:blip r:embed="rId3" cstate="print"/>
          <a:srcRect/>
          <a:stretch>
            <a:fillRect/>
          </a:stretch>
        </p:blipFill>
        <p:spPr bwMode="auto">
          <a:xfrm>
            <a:off x="1143000" y="3581400"/>
            <a:ext cx="3352800" cy="2263775"/>
          </a:xfrm>
          <a:prstGeom prst="rect">
            <a:avLst/>
          </a:prstGeom>
          <a:noFill/>
        </p:spPr>
      </p:pic>
      <p:sp>
        <p:nvSpPr>
          <p:cNvPr id="8" name="Oval 7"/>
          <p:cNvSpPr/>
          <p:nvPr/>
        </p:nvSpPr>
        <p:spPr bwMode="auto">
          <a:xfrm>
            <a:off x="1600200" y="4724400"/>
            <a:ext cx="914400" cy="9144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43000"/>
            <a:ext cx="7772400" cy="1470025"/>
          </a:xfrm>
        </p:spPr>
        <p:txBody>
          <a:bodyPr>
            <a:normAutofit fontScale="90000"/>
          </a:bodyPr>
          <a:lstStyle/>
          <a:p>
            <a:r>
              <a:rPr lang="en-US" sz="2000" b="1" dirty="0" smtClean="0"/>
              <a:t>June 1, 2016:</a:t>
            </a:r>
            <a:r>
              <a:rPr lang="en-US" sz="2000" dirty="0" smtClean="0"/>
              <a:t> All employers that use, handle, or store hazardous chemicals must update alternative workplace labeling and hazard communication programs, as necessary, and provide additional employee training for newly identified physical or health hazards</a:t>
            </a:r>
            <a:r>
              <a:rPr lang="en-US" dirty="0" smtClean="0"/>
              <a:t>.</a:t>
            </a:r>
            <a:endParaRPr lang="en-US" dirty="0"/>
          </a:p>
        </p:txBody>
      </p:sp>
      <p:sp>
        <p:nvSpPr>
          <p:cNvPr id="3" name="Subtitle 2"/>
          <p:cNvSpPr>
            <a:spLocks noGrp="1"/>
          </p:cNvSpPr>
          <p:nvPr>
            <p:ph type="subTitle" idx="1"/>
          </p:nvPr>
        </p:nvSpPr>
        <p:spPr>
          <a:xfrm>
            <a:off x="1143000" y="3200400"/>
            <a:ext cx="6858000" cy="1752600"/>
          </a:xfrm>
        </p:spPr>
        <p:txBody>
          <a:bodyPr>
            <a:normAutofit lnSpcReduction="10000"/>
          </a:bodyPr>
          <a:lstStyle/>
          <a:p>
            <a:pPr algn="just"/>
            <a:r>
              <a:rPr lang="en-US" sz="2000" i="1" dirty="0" smtClean="0">
                <a:latin typeface="+mj-lt"/>
              </a:rPr>
              <a:t>OSHA allows  that a shop can store the new SDS forms on their computer not accessed by the internet or printed forms stored in a binder at the body shop.  Check with local authorities to see if the new SDS can be stored on a computer or a hard copy is required</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E15EC5F6-7A8C-4DE9-842E-D5FE6653B527}"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eft Brace 4"/>
          <p:cNvSpPr>
            <a:spLocks/>
          </p:cNvSpPr>
          <p:nvPr/>
        </p:nvSpPr>
        <p:spPr bwMode="auto">
          <a:xfrm>
            <a:off x="-1295400" y="4191000"/>
            <a:ext cx="46037" cy="46038"/>
          </a:xfrm>
          <a:prstGeom prst="leftBrace">
            <a:avLst>
              <a:gd name="adj1" fmla="val 8334"/>
              <a:gd name="adj2" fmla="val 50000"/>
            </a:avLst>
          </a:prstGeom>
          <a:solidFill>
            <a:schemeClr val="accent1"/>
          </a:solidFill>
          <a:ln w="9525" algn="ctr">
            <a:solidFill>
              <a:schemeClr val="tx1"/>
            </a:solidFill>
            <a:round/>
            <a:headEnd/>
            <a:tailEnd/>
          </a:ln>
          <a:effectLst/>
        </p:spPr>
        <p:txBody>
          <a:bodyPr/>
          <a:lstStyle/>
          <a:p>
            <a:endParaRPr lang="en-US" dirty="0"/>
          </a:p>
        </p:txBody>
      </p:sp>
      <p:sp>
        <p:nvSpPr>
          <p:cNvPr id="13" name="Title 12"/>
          <p:cNvSpPr>
            <a:spLocks noGrp="1"/>
          </p:cNvSpPr>
          <p:nvPr>
            <p:ph type="ctrTitle"/>
          </p:nvPr>
        </p:nvSpPr>
        <p:spPr>
          <a:xfrm>
            <a:off x="457200" y="1676400"/>
            <a:ext cx="7772400" cy="3070225"/>
          </a:xfrm>
        </p:spPr>
        <p:txBody>
          <a:bodyPr>
            <a:noAutofit/>
          </a:bodyPr>
          <a:lstStyle/>
          <a:p>
            <a:r>
              <a:rPr lang="en-US" sz="3200" dirty="0" smtClean="0"/>
              <a:t>The Occupational Safety and Health Administration (OSHA) has issued a final rule to curb lung cancer, silicosis, chronic obstructive pulmonary disease and kidney disease in America's workers by limiting their exposure to </a:t>
            </a:r>
            <a:r>
              <a:rPr lang="en-US" sz="3200" dirty="0" err="1" smtClean="0"/>
              <a:t>respirable</a:t>
            </a:r>
            <a:r>
              <a:rPr lang="en-US" sz="3200" dirty="0" smtClean="0"/>
              <a:t> crystalline silica. The rule is comprised of two standards, one for Construction and one for General Industry and Maritime.</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Some of the most dangerous places to work.</a:t>
            </a:r>
            <a:endParaRPr lang="en-US" dirty="0"/>
          </a:p>
        </p:txBody>
      </p:sp>
      <p:pic>
        <p:nvPicPr>
          <p:cNvPr id="1026" name="Picture 2" descr="Image result for nuclear industry">
            <a:hlinkClick r:id="rId2"/>
          </p:cNvPr>
          <p:cNvPicPr>
            <a:picLocks noChangeAspect="1" noChangeArrowheads="1"/>
          </p:cNvPicPr>
          <p:nvPr/>
        </p:nvPicPr>
        <p:blipFill>
          <a:blip r:embed="rId3" cstate="print"/>
          <a:srcRect/>
          <a:stretch>
            <a:fillRect/>
          </a:stretch>
        </p:blipFill>
        <p:spPr bwMode="auto">
          <a:xfrm>
            <a:off x="228600" y="1524000"/>
            <a:ext cx="2514600" cy="1657351"/>
          </a:xfrm>
          <a:prstGeom prst="rect">
            <a:avLst/>
          </a:prstGeom>
          <a:noFill/>
        </p:spPr>
      </p:pic>
      <p:pic>
        <p:nvPicPr>
          <p:cNvPr id="1028" name="Picture 4" descr="Image result for tree trimming">
            <a:hlinkClick r:id="rId4"/>
          </p:cNvPr>
          <p:cNvPicPr>
            <a:picLocks noChangeAspect="1" noChangeArrowheads="1"/>
          </p:cNvPicPr>
          <p:nvPr/>
        </p:nvPicPr>
        <p:blipFill>
          <a:blip r:embed="rId5" cstate="print"/>
          <a:srcRect/>
          <a:stretch>
            <a:fillRect/>
          </a:stretch>
        </p:blipFill>
        <p:spPr bwMode="auto">
          <a:xfrm>
            <a:off x="5334000" y="1676400"/>
            <a:ext cx="2743200" cy="1752600"/>
          </a:xfrm>
          <a:prstGeom prst="rect">
            <a:avLst/>
          </a:prstGeom>
          <a:noFill/>
        </p:spPr>
      </p:pic>
      <p:sp>
        <p:nvSpPr>
          <p:cNvPr id="1030" name="AutoShape 6" descr="Image result for glass installatio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mage result for glass installation">
            <a:hlinkClick r:id="rId6"/>
          </p:cNvPr>
          <p:cNvSpPr>
            <a:spLocks noChangeAspect="1" noChangeArrowheads="1"/>
          </p:cNvSpPr>
          <p:nvPr/>
        </p:nvSpPr>
        <p:spPr bwMode="auto">
          <a:xfrm>
            <a:off x="50800" y="-1943100"/>
            <a:ext cx="4962525" cy="4057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Image result for glass installation">
            <a:hlinkClick r:id="rId6"/>
          </p:cNvPr>
          <p:cNvSpPr>
            <a:spLocks noChangeAspect="1" noChangeArrowheads="1"/>
          </p:cNvSpPr>
          <p:nvPr/>
        </p:nvSpPr>
        <p:spPr bwMode="auto">
          <a:xfrm>
            <a:off x="0" y="-2028825"/>
            <a:ext cx="4962525" cy="4057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6" name="Picture 12" descr="Image result for glass installation">
            <a:hlinkClick r:id="rId7"/>
          </p:cNvPr>
          <p:cNvPicPr>
            <a:picLocks noChangeAspect="1" noChangeArrowheads="1"/>
          </p:cNvPicPr>
          <p:nvPr/>
        </p:nvPicPr>
        <p:blipFill>
          <a:blip r:embed="rId8" cstate="print"/>
          <a:srcRect/>
          <a:stretch>
            <a:fillRect/>
          </a:stretch>
        </p:blipFill>
        <p:spPr bwMode="auto">
          <a:xfrm>
            <a:off x="228600" y="4191000"/>
            <a:ext cx="2466975" cy="1847851"/>
          </a:xfrm>
          <a:prstGeom prst="rect">
            <a:avLst/>
          </a:prstGeom>
          <a:noFill/>
        </p:spPr>
      </p:pic>
      <p:pic>
        <p:nvPicPr>
          <p:cNvPr id="1038" name="Picture 14" descr="Image result for body repair">
            <a:hlinkClick r:id="rId9"/>
          </p:cNvPr>
          <p:cNvPicPr>
            <a:picLocks noChangeAspect="1" noChangeArrowheads="1"/>
          </p:cNvPicPr>
          <p:nvPr/>
        </p:nvPicPr>
        <p:blipFill>
          <a:blip r:embed="rId10" cstate="print"/>
          <a:srcRect/>
          <a:stretch>
            <a:fillRect/>
          </a:stretch>
        </p:blipFill>
        <p:spPr bwMode="auto">
          <a:xfrm>
            <a:off x="5562600" y="4038600"/>
            <a:ext cx="2971800" cy="1933576"/>
          </a:xfrm>
          <a:prstGeom prst="rect">
            <a:avLst/>
          </a:prstGeom>
          <a:noFill/>
        </p:spPr>
      </p:pic>
      <p:pic>
        <p:nvPicPr>
          <p:cNvPr id="1040" name="Picture 16" descr="Image result for skyscraper workers">
            <a:hlinkClick r:id="rId11"/>
          </p:cNvPr>
          <p:cNvPicPr>
            <a:picLocks noChangeAspect="1" noChangeArrowheads="1"/>
          </p:cNvPicPr>
          <p:nvPr/>
        </p:nvPicPr>
        <p:blipFill>
          <a:blip r:embed="rId12" cstate="print"/>
          <a:srcRect/>
          <a:stretch>
            <a:fillRect/>
          </a:stretch>
        </p:blipFill>
        <p:spPr bwMode="auto">
          <a:xfrm>
            <a:off x="2971800" y="3048000"/>
            <a:ext cx="2124075" cy="21526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57400"/>
            <a:ext cx="7772400" cy="1470025"/>
          </a:xfrm>
        </p:spPr>
        <p:txBody>
          <a:bodyPr>
            <a:normAutofit fontScale="90000"/>
          </a:bodyPr>
          <a:lstStyle/>
          <a:p>
            <a:r>
              <a:rPr lang="en-US" dirty="0" smtClean="0"/>
              <a:t>Both standards contained in the final rule take effect on June 23, 2016., after which industries have one to five years to comply with most requirements, based on the following </a:t>
            </a:r>
            <a:r>
              <a:rPr lang="en-US" dirty="0" err="1" smtClean="0"/>
              <a:t>schedule:</a:t>
            </a:r>
            <a:r>
              <a:rPr lang="en-US" b="1" i="1" dirty="0" err="1" smtClean="0"/>
              <a:t>General</a:t>
            </a:r>
            <a:r>
              <a:rPr lang="en-US" b="1" i="1" dirty="0" smtClean="0"/>
              <a:t> Industry and Maritime</a:t>
            </a:r>
            <a:r>
              <a:rPr lang="en-US" dirty="0" smtClean="0"/>
              <a:t> - June 23, 2018, two years after the effective date.</a:t>
            </a:r>
            <a:endParaRPr lang="en-US" dirty="0"/>
          </a:p>
        </p:txBody>
      </p:sp>
      <p:sp>
        <p:nvSpPr>
          <p:cNvPr id="4" name="Slide Number Placeholder 3"/>
          <p:cNvSpPr>
            <a:spLocks noGrp="1"/>
          </p:cNvSpPr>
          <p:nvPr>
            <p:ph type="sldNum" sz="quarter" idx="12"/>
          </p:nvPr>
        </p:nvSpPr>
        <p:spPr/>
        <p:txBody>
          <a:bodyPr/>
          <a:lstStyle/>
          <a:p>
            <a:pPr>
              <a:defRPr/>
            </a:pPr>
            <a:fld id="{E15EC5F6-7A8C-4DE9-842E-D5FE6653B527}"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470025"/>
          </a:xfrm>
        </p:spPr>
        <p:txBody>
          <a:bodyPr/>
          <a:lstStyle/>
          <a:p>
            <a:r>
              <a:rPr lang="en-US" dirty="0" smtClean="0"/>
              <a:t>Where in the body shop do you find Crystalline Silica?</a:t>
            </a:r>
            <a:endParaRPr lang="en-US" dirty="0"/>
          </a:p>
        </p:txBody>
      </p:sp>
      <p:sp>
        <p:nvSpPr>
          <p:cNvPr id="4" name="Slide Number Placeholder 3"/>
          <p:cNvSpPr>
            <a:spLocks noGrp="1"/>
          </p:cNvSpPr>
          <p:nvPr>
            <p:ph type="sldNum" sz="quarter" idx="12"/>
          </p:nvPr>
        </p:nvSpPr>
        <p:spPr/>
        <p:txBody>
          <a:bodyPr/>
          <a:lstStyle/>
          <a:p>
            <a:pPr>
              <a:defRPr/>
            </a:pPr>
            <a:fld id="{E15EC5F6-7A8C-4DE9-842E-D5FE6653B527}" type="slidenum">
              <a:rPr lang="en-US" smtClean="0"/>
              <a:pPr>
                <a:defRPr/>
              </a:pPr>
              <a:t>21</a:t>
            </a:fld>
            <a:endParaRPr lang="en-US" dirty="0"/>
          </a:p>
        </p:txBody>
      </p:sp>
      <p:pic>
        <p:nvPicPr>
          <p:cNvPr id="3074" name="Picture 2" descr="http://archive.meguiarsonline.com/forums/photopost/data/1367/G18110_PolishCompound.jpg">
            <a:hlinkClick r:id="rId2"/>
          </p:cNvPr>
          <p:cNvPicPr>
            <a:picLocks noChangeAspect="1" noChangeArrowheads="1"/>
          </p:cNvPicPr>
          <p:nvPr/>
        </p:nvPicPr>
        <p:blipFill>
          <a:blip r:embed="rId3" cstate="print"/>
          <a:srcRect/>
          <a:stretch>
            <a:fillRect/>
          </a:stretch>
        </p:blipFill>
        <p:spPr bwMode="auto">
          <a:xfrm>
            <a:off x="3733800" y="4038600"/>
            <a:ext cx="2514600" cy="1676400"/>
          </a:xfrm>
          <a:prstGeom prst="rect">
            <a:avLst/>
          </a:prstGeom>
          <a:noFill/>
        </p:spPr>
      </p:pic>
      <p:pic>
        <p:nvPicPr>
          <p:cNvPr id="3078" name="Picture 6" descr="https://d2pbmlo3fglvvr.cloudfront.net/product/large/Z1t8GvocpEx_.JPG"/>
          <p:cNvPicPr>
            <a:picLocks noChangeAspect="1" noChangeArrowheads="1"/>
          </p:cNvPicPr>
          <p:nvPr/>
        </p:nvPicPr>
        <p:blipFill>
          <a:blip r:embed="rId4" cstate="print"/>
          <a:srcRect/>
          <a:stretch>
            <a:fillRect/>
          </a:stretch>
        </p:blipFill>
        <p:spPr bwMode="auto">
          <a:xfrm>
            <a:off x="1524000" y="2895600"/>
            <a:ext cx="1447800" cy="3200400"/>
          </a:xfrm>
          <a:prstGeom prst="rect">
            <a:avLst/>
          </a:prstGeom>
          <a:noFill/>
        </p:spPr>
      </p:pic>
      <p:pic>
        <p:nvPicPr>
          <p:cNvPr id="3080" name="Picture 8" descr="Image result for rubbing compound"/>
          <p:cNvPicPr>
            <a:picLocks noChangeAspect="1" noChangeArrowheads="1"/>
          </p:cNvPicPr>
          <p:nvPr/>
        </p:nvPicPr>
        <p:blipFill>
          <a:blip r:embed="rId5" cstate="print"/>
          <a:srcRect/>
          <a:stretch>
            <a:fillRect/>
          </a:stretch>
        </p:blipFill>
        <p:spPr bwMode="auto">
          <a:xfrm>
            <a:off x="6172200" y="3048000"/>
            <a:ext cx="2143125" cy="2971800"/>
          </a:xfrm>
          <a:prstGeom prst="rect">
            <a:avLst/>
          </a:prstGeom>
          <a:noFill/>
        </p:spPr>
      </p:pic>
      <p:sp>
        <p:nvSpPr>
          <p:cNvPr id="9" name="TextBox 8"/>
          <p:cNvSpPr txBox="1"/>
          <p:nvPr/>
        </p:nvSpPr>
        <p:spPr>
          <a:xfrm>
            <a:off x="1219200" y="2209800"/>
            <a:ext cx="7622600" cy="646331"/>
          </a:xfrm>
          <a:prstGeom prst="rect">
            <a:avLst/>
          </a:prstGeom>
          <a:noFill/>
        </p:spPr>
        <p:txBody>
          <a:bodyPr wrap="none" rtlCol="0">
            <a:spAutoFit/>
          </a:bodyPr>
          <a:lstStyle/>
          <a:p>
            <a:r>
              <a:rPr lang="en-US" sz="3600" b="1" dirty="0" smtClean="0"/>
              <a:t>In Rubbing/Polishing Compounds</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 calcmode="lin" valueType="num">
                                      <p:cBhvr additive="base">
                                        <p:cTn id="17" dur="500" fill="hold"/>
                                        <p:tgtEl>
                                          <p:spTgt spid="3078"/>
                                        </p:tgtEl>
                                        <p:attrNameLst>
                                          <p:attrName>ppt_x</p:attrName>
                                        </p:attrNameLst>
                                      </p:cBhvr>
                                      <p:tavLst>
                                        <p:tav tm="0">
                                          <p:val>
                                            <p:strVal val="0-#ppt_w/2"/>
                                          </p:val>
                                        </p:tav>
                                        <p:tav tm="100000">
                                          <p:val>
                                            <p:strVal val="#ppt_x"/>
                                          </p:val>
                                        </p:tav>
                                      </p:tavLst>
                                    </p:anim>
                                    <p:anim calcmode="lin" valueType="num">
                                      <p:cBhvr additive="base">
                                        <p:cTn id="18" dur="500" fill="hold"/>
                                        <p:tgtEl>
                                          <p:spTgt spid="307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3074"/>
                                        </p:tgtEl>
                                        <p:attrNameLst>
                                          <p:attrName>style.visibility</p:attrName>
                                        </p:attrNameLst>
                                      </p:cBhvr>
                                      <p:to>
                                        <p:strVal val="visible"/>
                                      </p:to>
                                    </p:set>
                                    <p:anim calcmode="lin" valueType="num">
                                      <p:cBhvr additive="base">
                                        <p:cTn id="22" dur="500" fill="hold"/>
                                        <p:tgtEl>
                                          <p:spTgt spid="3074"/>
                                        </p:tgtEl>
                                        <p:attrNameLst>
                                          <p:attrName>ppt_x</p:attrName>
                                        </p:attrNameLst>
                                      </p:cBhvr>
                                      <p:tavLst>
                                        <p:tav tm="0">
                                          <p:val>
                                            <p:strVal val="#ppt_x"/>
                                          </p:val>
                                        </p:tav>
                                        <p:tav tm="100000">
                                          <p:val>
                                            <p:strVal val="#ppt_x"/>
                                          </p:val>
                                        </p:tav>
                                      </p:tavLst>
                                    </p:anim>
                                    <p:anim calcmode="lin" valueType="num">
                                      <p:cBhvr additive="base">
                                        <p:cTn id="23" dur="500" fill="hold"/>
                                        <p:tgtEl>
                                          <p:spTgt spid="3074"/>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2" fill="hold" nodeType="afterEffect">
                                  <p:stCondLst>
                                    <p:cond delay="0"/>
                                  </p:stCondLst>
                                  <p:childTnLst>
                                    <p:set>
                                      <p:cBhvr>
                                        <p:cTn id="26" dur="1" fill="hold">
                                          <p:stCondLst>
                                            <p:cond delay="0"/>
                                          </p:stCondLst>
                                        </p:cTn>
                                        <p:tgtEl>
                                          <p:spTgt spid="3080"/>
                                        </p:tgtEl>
                                        <p:attrNameLst>
                                          <p:attrName>style.visibility</p:attrName>
                                        </p:attrNameLst>
                                      </p:cBhvr>
                                      <p:to>
                                        <p:strVal val="visible"/>
                                      </p:to>
                                    </p:set>
                                    <p:anim calcmode="lin" valueType="num">
                                      <p:cBhvr additive="base">
                                        <p:cTn id="27" dur="500" fill="hold"/>
                                        <p:tgtEl>
                                          <p:spTgt spid="3080"/>
                                        </p:tgtEl>
                                        <p:attrNameLst>
                                          <p:attrName>ppt_x</p:attrName>
                                        </p:attrNameLst>
                                      </p:cBhvr>
                                      <p:tavLst>
                                        <p:tav tm="0">
                                          <p:val>
                                            <p:strVal val="1+#ppt_w/2"/>
                                          </p:val>
                                        </p:tav>
                                        <p:tav tm="100000">
                                          <p:val>
                                            <p:strVal val="#ppt_x"/>
                                          </p:val>
                                        </p:tav>
                                      </p:tavLst>
                                    </p:anim>
                                    <p:anim calcmode="lin" valueType="num">
                                      <p:cBhvr additive="base">
                                        <p:cTn id="28"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Personal Protection Equipment is necessary for Crystalline Silica?</a:t>
            </a:r>
            <a:endParaRPr lang="en-US" dirty="0"/>
          </a:p>
        </p:txBody>
      </p:sp>
      <p:sp>
        <p:nvSpPr>
          <p:cNvPr id="3" name="Subtitle 2"/>
          <p:cNvSpPr>
            <a:spLocks noGrp="1"/>
          </p:cNvSpPr>
          <p:nvPr>
            <p:ph type="subTitle" idx="1"/>
          </p:nvPr>
        </p:nvSpPr>
        <p:spPr/>
        <p:txBody>
          <a:bodyPr/>
          <a:lstStyle/>
          <a:p>
            <a:pPr algn="l"/>
            <a:r>
              <a:rPr lang="en-US" sz="2400" dirty="0" smtClean="0">
                <a:latin typeface="+mj-lt"/>
              </a:rPr>
              <a:t>The necessary items for PPE are as follows: A </a:t>
            </a:r>
            <a:r>
              <a:rPr lang="en-US" sz="2400" dirty="0" err="1" smtClean="0">
                <a:latin typeface="+mj-lt"/>
              </a:rPr>
              <a:t>partiuclate</a:t>
            </a:r>
            <a:r>
              <a:rPr lang="en-US" sz="2400" dirty="0" smtClean="0">
                <a:latin typeface="+mj-lt"/>
              </a:rPr>
              <a:t>/vapor respirator, Goggles, and gloves.</a:t>
            </a:r>
            <a:endParaRPr lang="en-US" sz="2400" dirty="0">
              <a:latin typeface="+mj-lt"/>
            </a:endParaRPr>
          </a:p>
        </p:txBody>
      </p:sp>
      <p:sp>
        <p:nvSpPr>
          <p:cNvPr id="4" name="Slide Number Placeholder 3"/>
          <p:cNvSpPr>
            <a:spLocks noGrp="1"/>
          </p:cNvSpPr>
          <p:nvPr>
            <p:ph type="sldNum" sz="quarter" idx="12"/>
          </p:nvPr>
        </p:nvSpPr>
        <p:spPr/>
        <p:txBody>
          <a:bodyPr/>
          <a:lstStyle/>
          <a:p>
            <a:pPr>
              <a:defRPr/>
            </a:pPr>
            <a:fld id="{E15EC5F6-7A8C-4DE9-842E-D5FE6653B527}" type="slidenum">
              <a:rPr lang="en-US" smtClean="0"/>
              <a:pPr>
                <a:defRPr/>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772400" cy="1470025"/>
          </a:xfrm>
        </p:spPr>
        <p:txBody>
          <a:bodyPr/>
          <a:lstStyle/>
          <a:p>
            <a:r>
              <a:rPr lang="en-US" sz="1600" dirty="0" smtClean="0"/>
              <a:t>The Hazard Communication Standard (HCS) requires chemical manufacturers, distributors, or importers to provide Safety Data Sheets (SDSs) (formerly known as Material Safety Data Sheets or MSDSs) to communicate the hazards of hazardous chemical products. As of June 1, 2015, the HCS will require new SDSs to be in a uniform format, and include the section numbers, the headings, and associated information.</a:t>
            </a:r>
            <a:endParaRPr lang="en-US" sz="1600" dirty="0"/>
          </a:p>
        </p:txBody>
      </p:sp>
      <p:sp>
        <p:nvSpPr>
          <p:cNvPr id="4" name="Slide Number Placeholder 3"/>
          <p:cNvSpPr>
            <a:spLocks noGrp="1"/>
          </p:cNvSpPr>
          <p:nvPr>
            <p:ph type="sldNum" sz="quarter" idx="12"/>
          </p:nvPr>
        </p:nvSpPr>
        <p:spPr/>
        <p:txBody>
          <a:bodyPr/>
          <a:lstStyle/>
          <a:p>
            <a:pPr>
              <a:defRPr/>
            </a:pPr>
            <a:fld id="{E15EC5F6-7A8C-4DE9-842E-D5FE6653B527}" type="slidenum">
              <a:rPr lang="en-US" smtClean="0"/>
              <a:pPr>
                <a:defRPr/>
              </a:pPr>
              <a:t>23</a:t>
            </a:fld>
            <a:endParaRPr lang="en-US" dirty="0"/>
          </a:p>
        </p:txBody>
      </p:sp>
      <p:pic>
        <p:nvPicPr>
          <p:cNvPr id="28674" name="Picture 2" descr="http://img.docstoccdn.com/thumb/orig/8898171.png">
            <a:hlinkClick r:id="rId2"/>
          </p:cNvPr>
          <p:cNvPicPr>
            <a:picLocks noChangeAspect="1" noChangeArrowheads="1"/>
          </p:cNvPicPr>
          <p:nvPr/>
        </p:nvPicPr>
        <p:blipFill>
          <a:blip r:embed="rId3" cstate="print"/>
          <a:srcRect/>
          <a:stretch>
            <a:fillRect/>
          </a:stretch>
        </p:blipFill>
        <p:spPr bwMode="auto">
          <a:xfrm>
            <a:off x="762000" y="2971800"/>
            <a:ext cx="2209800" cy="2876550"/>
          </a:xfrm>
          <a:prstGeom prst="rect">
            <a:avLst/>
          </a:prstGeom>
          <a:noFill/>
        </p:spPr>
      </p:pic>
      <p:pic>
        <p:nvPicPr>
          <p:cNvPr id="28676" name="Picture 4" descr="http://www.droptestkits.com/images/sds_example_pg1_350x490.jpg"/>
          <p:cNvPicPr>
            <a:picLocks noChangeAspect="1" noChangeArrowheads="1"/>
          </p:cNvPicPr>
          <p:nvPr/>
        </p:nvPicPr>
        <p:blipFill>
          <a:blip r:embed="rId4" cstate="print"/>
          <a:srcRect/>
          <a:stretch>
            <a:fillRect/>
          </a:stretch>
        </p:blipFill>
        <p:spPr bwMode="auto">
          <a:xfrm>
            <a:off x="5257800" y="2971800"/>
            <a:ext cx="2724150" cy="2895600"/>
          </a:xfrm>
          <a:prstGeom prst="rect">
            <a:avLst/>
          </a:prstGeom>
          <a:noFill/>
        </p:spPr>
      </p:pic>
      <p:cxnSp>
        <p:nvCxnSpPr>
          <p:cNvPr id="8" name="Straight Arrow Connector 7"/>
          <p:cNvCxnSpPr>
            <a:stCxn id="28674" idx="3"/>
          </p:cNvCxnSpPr>
          <p:nvPr/>
        </p:nvCxnSpPr>
        <p:spPr bwMode="auto">
          <a:xfrm>
            <a:off x="2971800" y="4410075"/>
            <a:ext cx="2133600" cy="9525"/>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3352800" y="4572000"/>
            <a:ext cx="1258678" cy="830997"/>
          </a:xfrm>
          <a:prstGeom prst="rect">
            <a:avLst/>
          </a:prstGeom>
          <a:noFill/>
          <a:ln w="12700">
            <a:solidFill>
              <a:schemeClr val="tx1"/>
            </a:solidFill>
          </a:ln>
        </p:spPr>
        <p:txBody>
          <a:bodyPr wrap="none" rtlCol="0">
            <a:spAutoFit/>
          </a:bodyPr>
          <a:lstStyle/>
          <a:p>
            <a:r>
              <a:rPr lang="en-US" sz="1200" dirty="0" smtClean="0"/>
              <a:t>Body Shops</a:t>
            </a:r>
          </a:p>
          <a:p>
            <a:r>
              <a:rPr lang="en-US" sz="1200" dirty="0" smtClean="0"/>
              <a:t>Have to change</a:t>
            </a:r>
          </a:p>
          <a:p>
            <a:r>
              <a:rPr lang="en-US" sz="1200" dirty="0" smtClean="0"/>
              <a:t>To SDS sheets</a:t>
            </a:r>
          </a:p>
          <a:p>
            <a:r>
              <a:rPr lang="en-US" sz="1200" dirty="0" smtClean="0"/>
              <a:t>By 6/1/2016</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4D63AF9-BD76-4DFC-876C-73ADD41CD3F4}" type="datetime1">
              <a:rPr lang="en-US"/>
              <a:pPr>
                <a:defRPr/>
              </a:pPr>
              <a:t>3/24/2018</a:t>
            </a:fld>
            <a:endParaRPr lang="en-US" dirty="0"/>
          </a:p>
        </p:txBody>
      </p:sp>
      <p:sp>
        <p:nvSpPr>
          <p:cNvPr id="21507" name="Rectangle 2"/>
          <p:cNvSpPr>
            <a:spLocks noGrp="1" noChangeArrowheads="1"/>
          </p:cNvSpPr>
          <p:nvPr>
            <p:ph type="body" idx="1"/>
          </p:nvPr>
        </p:nvSpPr>
        <p:spPr>
          <a:xfrm>
            <a:off x="1447800" y="1981200"/>
            <a:ext cx="6553200" cy="4419600"/>
          </a:xfrm>
        </p:spPr>
        <p:txBody>
          <a:bodyPr/>
          <a:lstStyle/>
          <a:p>
            <a:pPr eaLnBrk="1" hangingPunct="1">
              <a:lnSpc>
                <a:spcPct val="80000"/>
              </a:lnSpc>
              <a:buFontTx/>
              <a:buNone/>
            </a:pPr>
            <a:r>
              <a:rPr lang="de-DE" sz="1800" b="1" smtClean="0">
                <a:latin typeface="Tahoma" charset="0"/>
              </a:rPr>
              <a:t>1.) Particle charge:	</a:t>
            </a:r>
          </a:p>
          <a:p>
            <a:pPr lvl="1" eaLnBrk="1" hangingPunct="1">
              <a:lnSpc>
                <a:spcPct val="80000"/>
              </a:lnSpc>
              <a:buClr>
                <a:schemeClr val="accent2"/>
              </a:buClr>
              <a:buFontTx/>
              <a:buChar char="•"/>
            </a:pPr>
            <a:r>
              <a:rPr lang="de-DE" sz="1800" b="1" smtClean="0">
                <a:latin typeface="Tahoma" charset="0"/>
              </a:rPr>
              <a:t>Particles penetrating the lung settle incurably and hinder the blood oxygen exchange</a:t>
            </a:r>
          </a:p>
          <a:p>
            <a:pPr eaLnBrk="1" hangingPunct="1">
              <a:lnSpc>
                <a:spcPct val="80000"/>
              </a:lnSpc>
              <a:buFontTx/>
              <a:buNone/>
            </a:pPr>
            <a:r>
              <a:rPr lang="de-DE" sz="1800" smtClean="0">
                <a:latin typeface="Tahoma" charset="0"/>
                <a:sym typeface="Wingdings" pitchFamily="2" charset="2"/>
              </a:rPr>
              <a:t>	 </a:t>
            </a:r>
            <a:r>
              <a:rPr lang="de-DE" sz="1800" b="1" smtClean="0">
                <a:latin typeface="Tahoma" charset="0"/>
              </a:rPr>
              <a:t>Deterioration of lung capacity = Gasping for air</a:t>
            </a:r>
            <a:r>
              <a:rPr lang="de-DE" sz="1800" smtClean="0">
                <a:latin typeface="Tahoma" charset="0"/>
              </a:rPr>
              <a:t>  </a:t>
            </a:r>
          </a:p>
          <a:p>
            <a:pPr eaLnBrk="1" hangingPunct="1">
              <a:lnSpc>
                <a:spcPct val="80000"/>
              </a:lnSpc>
              <a:buFontTx/>
              <a:buNone/>
            </a:pPr>
            <a:r>
              <a:rPr lang="de-DE" sz="1800" b="1" smtClean="0">
                <a:latin typeface="Tahoma" charset="0"/>
              </a:rPr>
              <a:t>2.) Isocyanates:	</a:t>
            </a:r>
          </a:p>
          <a:p>
            <a:pPr eaLnBrk="1" hangingPunct="1">
              <a:lnSpc>
                <a:spcPct val="80000"/>
              </a:lnSpc>
              <a:buFontTx/>
              <a:buNone/>
            </a:pPr>
            <a:r>
              <a:rPr lang="de-DE" sz="1800" b="1" smtClean="0">
                <a:latin typeface="Tahoma" charset="0"/>
                <a:sym typeface="Wingdings" pitchFamily="2" charset="2"/>
              </a:rPr>
              <a:t>	•</a:t>
            </a:r>
            <a:r>
              <a:rPr lang="de-DE" sz="1800" b="1" smtClean="0">
                <a:latin typeface="Tahoma" charset="0"/>
              </a:rPr>
              <a:t> Dry throat</a:t>
            </a:r>
            <a:br>
              <a:rPr lang="de-DE" sz="1800" b="1" smtClean="0">
                <a:latin typeface="Tahoma" charset="0"/>
              </a:rPr>
            </a:br>
            <a:r>
              <a:rPr lang="de-DE" sz="1800" b="1" smtClean="0">
                <a:latin typeface="Tahoma" charset="0"/>
                <a:sym typeface="Wingdings" pitchFamily="2" charset="2"/>
              </a:rPr>
              <a:t>•</a:t>
            </a:r>
            <a:r>
              <a:rPr lang="de-DE" sz="1800" b="1" smtClean="0">
                <a:latin typeface="Tahoma" charset="0"/>
              </a:rPr>
              <a:t> Pressure on the chest</a:t>
            </a:r>
            <a:br>
              <a:rPr lang="de-DE" sz="1800" b="1" smtClean="0">
                <a:latin typeface="Tahoma" charset="0"/>
              </a:rPr>
            </a:br>
            <a:r>
              <a:rPr lang="de-DE" sz="1800" b="1" smtClean="0">
                <a:latin typeface="Tahoma" charset="0"/>
                <a:sym typeface="Wingdings" pitchFamily="2" charset="2"/>
              </a:rPr>
              <a:t>•</a:t>
            </a:r>
            <a:r>
              <a:rPr lang="de-DE" sz="1800" b="1" smtClean="0">
                <a:latin typeface="Tahoma" charset="0"/>
              </a:rPr>
              <a:t> Headache</a:t>
            </a:r>
            <a:br>
              <a:rPr lang="de-DE" sz="1800" b="1" smtClean="0">
                <a:latin typeface="Tahoma" charset="0"/>
              </a:rPr>
            </a:br>
            <a:r>
              <a:rPr lang="de-DE" sz="1800" b="1" smtClean="0">
                <a:latin typeface="Tahoma" charset="0"/>
                <a:sym typeface="Wingdings" pitchFamily="2" charset="2"/>
              </a:rPr>
              <a:t>•</a:t>
            </a:r>
            <a:r>
              <a:rPr lang="de-DE" sz="1800" b="1" smtClean="0">
                <a:latin typeface="Tahoma" charset="0"/>
              </a:rPr>
              <a:t> Breathing problems</a:t>
            </a:r>
          </a:p>
          <a:p>
            <a:pPr eaLnBrk="1" hangingPunct="1">
              <a:lnSpc>
                <a:spcPct val="80000"/>
              </a:lnSpc>
              <a:buFontTx/>
              <a:buNone/>
            </a:pPr>
            <a:r>
              <a:rPr lang="de-DE" sz="1800" b="1" smtClean="0">
                <a:latin typeface="Tahoma" charset="0"/>
              </a:rPr>
              <a:t>3.) Solvents:	Damage to the entire organism, especially:</a:t>
            </a:r>
          </a:p>
          <a:p>
            <a:pPr eaLnBrk="1" hangingPunct="1">
              <a:lnSpc>
                <a:spcPct val="80000"/>
              </a:lnSpc>
              <a:buFontTx/>
              <a:buNone/>
            </a:pPr>
            <a:r>
              <a:rPr lang="de-DE" sz="1800" b="1" smtClean="0">
                <a:latin typeface="Tahoma" charset="0"/>
                <a:sym typeface="Wingdings" pitchFamily="2" charset="2"/>
              </a:rPr>
              <a:t>	• Liver</a:t>
            </a:r>
            <a:br>
              <a:rPr lang="de-DE" sz="1800" b="1" smtClean="0">
                <a:latin typeface="Tahoma" charset="0"/>
                <a:sym typeface="Wingdings" pitchFamily="2" charset="2"/>
              </a:rPr>
            </a:br>
            <a:r>
              <a:rPr lang="de-DE" sz="1800" b="1" smtClean="0">
                <a:latin typeface="Tahoma" charset="0"/>
                <a:sym typeface="Wingdings" pitchFamily="2" charset="2"/>
              </a:rPr>
              <a:t>• Brain</a:t>
            </a:r>
            <a:br>
              <a:rPr lang="de-DE" sz="1800" b="1" smtClean="0">
                <a:latin typeface="Tahoma" charset="0"/>
                <a:sym typeface="Wingdings" pitchFamily="2" charset="2"/>
              </a:rPr>
            </a:br>
            <a:r>
              <a:rPr lang="de-DE" sz="1800" b="1" smtClean="0">
                <a:latin typeface="Tahoma" charset="0"/>
                <a:sym typeface="Wingdings" pitchFamily="2" charset="2"/>
              </a:rPr>
              <a:t>• Nervous system</a:t>
            </a:r>
            <a:r>
              <a:rPr lang="de-DE" sz="1800" b="1" smtClean="0">
                <a:latin typeface="Tahoma" charset="0"/>
              </a:rPr>
              <a:t/>
            </a:r>
            <a:br>
              <a:rPr lang="de-DE" sz="1800" b="1" smtClean="0">
                <a:latin typeface="Tahoma" charset="0"/>
              </a:rPr>
            </a:br>
            <a:r>
              <a:rPr lang="de-DE" sz="1800" smtClean="0">
                <a:latin typeface="Tahoma" charset="0"/>
              </a:rPr>
              <a:t/>
            </a:r>
            <a:br>
              <a:rPr lang="de-DE" sz="1800" smtClean="0">
                <a:latin typeface="Tahoma" charset="0"/>
              </a:rPr>
            </a:br>
            <a:r>
              <a:rPr lang="de-DE" sz="1800" smtClean="0">
                <a:latin typeface="Tahoma" charset="0"/>
                <a:sym typeface="Wingdings" pitchFamily="2" charset="2"/>
              </a:rPr>
              <a:t></a:t>
            </a:r>
            <a:r>
              <a:rPr lang="de-DE" sz="1800" b="1" smtClean="0">
                <a:latin typeface="Tahoma" charset="0"/>
                <a:sym typeface="Wingdings" pitchFamily="2" charset="2"/>
              </a:rPr>
              <a:t> strong deterioration of personal performance capacity and personality</a:t>
            </a:r>
            <a:endParaRPr lang="en-US" sz="1800" smtClean="0">
              <a:latin typeface="Tahoma" charset="0"/>
            </a:endParaRPr>
          </a:p>
        </p:txBody>
      </p:sp>
      <p:sp>
        <p:nvSpPr>
          <p:cNvPr id="21508" name="Rectangle 3"/>
          <p:cNvSpPr>
            <a:spLocks noChangeArrowheads="1"/>
          </p:cNvSpPr>
          <p:nvPr/>
        </p:nvSpPr>
        <p:spPr bwMode="auto">
          <a:xfrm>
            <a:off x="457200" y="381000"/>
            <a:ext cx="8077200" cy="1311275"/>
          </a:xfrm>
          <a:prstGeom prst="rect">
            <a:avLst/>
          </a:prstGeom>
          <a:noFill/>
          <a:ln w="9525">
            <a:noFill/>
            <a:miter lim="800000"/>
            <a:headEnd/>
            <a:tailEnd/>
          </a:ln>
        </p:spPr>
        <p:txBody>
          <a:bodyPr>
            <a:spAutoFit/>
          </a:bodyPr>
          <a:lstStyle/>
          <a:p>
            <a:pPr eaLnBrk="1" hangingPunct="1"/>
            <a:r>
              <a:rPr lang="de-DE" sz="4000" b="1"/>
              <a:t>Possible Damage During Paint Spraying</a:t>
            </a:r>
            <a:endParaRPr lang="en-US" sz="4000" b="1"/>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fld id="{11C6513E-9402-45CD-B638-60DC788FF8FF}" type="datetime1">
              <a:rPr lang="en-US"/>
              <a:pPr>
                <a:defRPr/>
              </a:pPr>
              <a:t>3/24/2018</a:t>
            </a:fld>
            <a:endParaRPr lang="en-US" dirty="0"/>
          </a:p>
        </p:txBody>
      </p:sp>
      <p:sp>
        <p:nvSpPr>
          <p:cNvPr id="22531" name="Text Box 4"/>
          <p:cNvSpPr txBox="1">
            <a:spLocks noChangeArrowheads="1"/>
          </p:cNvSpPr>
          <p:nvPr/>
        </p:nvSpPr>
        <p:spPr bwMode="auto">
          <a:xfrm>
            <a:off x="457200" y="457200"/>
            <a:ext cx="6096000" cy="822325"/>
          </a:xfrm>
          <a:prstGeom prst="rect">
            <a:avLst/>
          </a:prstGeom>
          <a:noFill/>
          <a:ln w="9525">
            <a:noFill/>
            <a:miter lim="800000"/>
            <a:headEnd/>
            <a:tailEnd/>
          </a:ln>
        </p:spPr>
        <p:txBody>
          <a:bodyPr>
            <a:spAutoFit/>
          </a:bodyPr>
          <a:lstStyle/>
          <a:p>
            <a:pPr eaLnBrk="1" hangingPunct="1">
              <a:spcBef>
                <a:spcPct val="50000"/>
              </a:spcBef>
            </a:pPr>
            <a:r>
              <a:rPr lang="en-US" sz="2400" b="1"/>
              <a:t>SATA Vision 2000 Full Mask with or without Charcoal Filter Unit</a:t>
            </a:r>
          </a:p>
        </p:txBody>
      </p:sp>
      <p:sp>
        <p:nvSpPr>
          <p:cNvPr id="22532" name="Text Box 5"/>
          <p:cNvSpPr txBox="1">
            <a:spLocks noChangeArrowheads="1"/>
          </p:cNvSpPr>
          <p:nvPr/>
        </p:nvSpPr>
        <p:spPr bwMode="auto">
          <a:xfrm>
            <a:off x="6096000" y="381000"/>
            <a:ext cx="2590800" cy="5865813"/>
          </a:xfrm>
          <a:prstGeom prst="rect">
            <a:avLst/>
          </a:prstGeom>
          <a:noFill/>
          <a:ln w="9525">
            <a:noFill/>
            <a:miter lim="800000"/>
            <a:headEnd/>
            <a:tailEnd/>
          </a:ln>
        </p:spPr>
        <p:txBody>
          <a:bodyPr>
            <a:spAutoFit/>
          </a:bodyPr>
          <a:lstStyle/>
          <a:p>
            <a:pPr>
              <a:spcBef>
                <a:spcPct val="50000"/>
              </a:spcBef>
            </a:pPr>
            <a:r>
              <a:rPr lang="en-US" b="1" dirty="0"/>
              <a:t>SATA Breathing System</a:t>
            </a:r>
          </a:p>
          <a:p>
            <a:pPr>
              <a:spcBef>
                <a:spcPct val="50000"/>
              </a:spcBef>
            </a:pPr>
            <a:endParaRPr lang="en-US" b="1" dirty="0"/>
          </a:p>
          <a:p>
            <a:pPr>
              <a:spcBef>
                <a:spcPct val="50000"/>
              </a:spcBef>
              <a:buFontTx/>
              <a:buChar char="•"/>
            </a:pPr>
            <a:r>
              <a:rPr lang="en-US" b="1" dirty="0"/>
              <a:t>NIOSH Approved</a:t>
            </a:r>
          </a:p>
          <a:p>
            <a:pPr>
              <a:spcBef>
                <a:spcPct val="50000"/>
              </a:spcBef>
              <a:buFontTx/>
              <a:buChar char="•"/>
            </a:pPr>
            <a:r>
              <a:rPr lang="en-US" b="1" dirty="0"/>
              <a:t>Non-Gassing Air Hose</a:t>
            </a:r>
          </a:p>
          <a:p>
            <a:pPr>
              <a:spcBef>
                <a:spcPct val="50000"/>
              </a:spcBef>
              <a:buFontTx/>
              <a:buChar char="•"/>
            </a:pPr>
            <a:r>
              <a:rPr lang="en-US" b="1" dirty="0"/>
              <a:t>To be used with Grade D Air</a:t>
            </a:r>
          </a:p>
          <a:p>
            <a:pPr>
              <a:spcBef>
                <a:spcPct val="50000"/>
              </a:spcBef>
              <a:buFontTx/>
              <a:buChar char="•"/>
            </a:pPr>
            <a:r>
              <a:rPr lang="en-US" b="1" dirty="0"/>
              <a:t>Loose fit positive air respirator</a:t>
            </a:r>
          </a:p>
          <a:p>
            <a:pPr>
              <a:spcBef>
                <a:spcPct val="50000"/>
              </a:spcBef>
              <a:buFontTx/>
              <a:buChar char="•"/>
            </a:pPr>
            <a:r>
              <a:rPr lang="en-US" b="1" dirty="0"/>
              <a:t>Charcoal Belt Unit with Gauge</a:t>
            </a:r>
          </a:p>
          <a:p>
            <a:pPr>
              <a:spcBef>
                <a:spcPct val="50000"/>
              </a:spcBef>
              <a:buFontTx/>
              <a:buChar char="•"/>
            </a:pPr>
            <a:r>
              <a:rPr lang="en-US" b="1" dirty="0"/>
              <a:t>Light weight</a:t>
            </a:r>
          </a:p>
          <a:p>
            <a:pPr>
              <a:spcBef>
                <a:spcPct val="50000"/>
              </a:spcBef>
              <a:buFontTx/>
              <a:buChar char="•"/>
            </a:pPr>
            <a:r>
              <a:rPr lang="en-US" b="1" dirty="0"/>
              <a:t>Complete protection for entire head including eyes, face, and hair</a:t>
            </a:r>
          </a:p>
        </p:txBody>
      </p:sp>
      <p:pic>
        <p:nvPicPr>
          <p:cNvPr id="22533" name="Picture 6" descr="60707 Vision 2000 IND.jpg"/>
          <p:cNvPicPr>
            <a:picLocks noChangeAspect="1"/>
          </p:cNvPicPr>
          <p:nvPr/>
        </p:nvPicPr>
        <p:blipFill>
          <a:blip r:embed="rId2" cstate="print"/>
          <a:srcRect/>
          <a:stretch>
            <a:fillRect/>
          </a:stretch>
        </p:blipFill>
        <p:spPr bwMode="auto">
          <a:xfrm>
            <a:off x="3810000" y="1752600"/>
            <a:ext cx="1327150" cy="1676400"/>
          </a:xfrm>
          <a:prstGeom prst="rect">
            <a:avLst/>
          </a:prstGeom>
          <a:noFill/>
          <a:ln w="9525">
            <a:noFill/>
            <a:miter lim="800000"/>
            <a:headEnd/>
            <a:tailEnd/>
          </a:ln>
        </p:spPr>
      </p:pic>
      <p:pic>
        <p:nvPicPr>
          <p:cNvPr id="22534" name="Picture 7" descr="51854 Vision 2000.jpg"/>
          <p:cNvPicPr>
            <a:picLocks noChangeAspect="1"/>
          </p:cNvPicPr>
          <p:nvPr/>
        </p:nvPicPr>
        <p:blipFill>
          <a:blip r:embed="rId3" cstate="print"/>
          <a:srcRect/>
          <a:stretch>
            <a:fillRect/>
          </a:stretch>
        </p:blipFill>
        <p:spPr bwMode="auto">
          <a:xfrm>
            <a:off x="609600" y="2286000"/>
            <a:ext cx="1525588" cy="2165350"/>
          </a:xfrm>
          <a:prstGeom prst="rect">
            <a:avLst/>
          </a:prstGeom>
          <a:noFill/>
          <a:ln w="9525">
            <a:noFill/>
            <a:miter lim="800000"/>
            <a:headEnd/>
            <a:tailEnd/>
          </a:ln>
        </p:spPr>
      </p:pic>
      <p:pic>
        <p:nvPicPr>
          <p:cNvPr id="22535" name="Picture 3" descr="DSC01633"/>
          <p:cNvPicPr>
            <a:picLocks noChangeAspect="1" noChangeArrowheads="1"/>
          </p:cNvPicPr>
          <p:nvPr/>
        </p:nvPicPr>
        <p:blipFill>
          <a:blip r:embed="rId4" cstate="print"/>
          <a:srcRect/>
          <a:stretch>
            <a:fillRect/>
          </a:stretch>
        </p:blipFill>
        <p:spPr bwMode="auto">
          <a:xfrm>
            <a:off x="2743200" y="3886200"/>
            <a:ext cx="2366963" cy="198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Battery Powered Fresh Air System from 3M</a:t>
            </a:r>
            <a:endParaRPr lang="en-US" dirty="0"/>
          </a:p>
        </p:txBody>
      </p:sp>
      <p:sp>
        <p:nvSpPr>
          <p:cNvPr id="23554" name="AutoShape 2" descr="https://mail.google.com/mail/u/0/?ui=2&amp;ik=6d48f638fe&amp;view=fimg&amp;th=161fd4da207d5121&amp;attid=0.1&amp;disp=emb&amp;attbid=ANGjdJ8VVHFSGqqKpPVMBZ_45gVD6Q8FUjm3DmWO-7ub0prbDlyptrwEbd2X_AWdXY21SaqjjTeVAeDv7NR7Nd8eoEltgYe-2M239MynGts-xuKmGKR40L8Ps9Z-BaU&amp;sz=w812-h520&amp;ats=1520389551433&amp;rm=161fd4da207d5121&amp;zw&amp;atsh=1"/>
          <p:cNvSpPr>
            <a:spLocks noChangeAspect="1" noChangeArrowheads="1"/>
          </p:cNvSpPr>
          <p:nvPr/>
        </p:nvSpPr>
        <p:spPr bwMode="auto">
          <a:xfrm>
            <a:off x="63500" y="-136525"/>
            <a:ext cx="3867150" cy="2476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5" name="Picture 3" descr="C:\Users\toby\Desktop\image001.png"/>
          <p:cNvPicPr>
            <a:picLocks noChangeAspect="1" noChangeArrowheads="1"/>
          </p:cNvPicPr>
          <p:nvPr/>
        </p:nvPicPr>
        <p:blipFill>
          <a:blip r:embed="rId2" cstate="print"/>
          <a:srcRect/>
          <a:stretch>
            <a:fillRect/>
          </a:stretch>
        </p:blipFill>
        <p:spPr bwMode="auto">
          <a:xfrm>
            <a:off x="2638425" y="2190750"/>
            <a:ext cx="3867150" cy="24765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381000"/>
            <a:ext cx="6248400" cy="1524000"/>
          </a:xfrm>
        </p:spPr>
        <p:txBody>
          <a:bodyPr anchor="t"/>
          <a:lstStyle/>
          <a:p>
            <a:pPr eaLnBrk="1" hangingPunct="1"/>
            <a:r>
              <a:rPr lang="en-US" b="1" smtClean="0">
                <a:solidFill>
                  <a:schemeClr val="tx1"/>
                </a:solidFill>
                <a:latin typeface="Times New Roman" charset="0"/>
              </a:rPr>
              <a:t>SATA Paint Suits</a:t>
            </a:r>
            <a:br>
              <a:rPr lang="en-US" b="1" smtClean="0">
                <a:solidFill>
                  <a:schemeClr val="tx1"/>
                </a:solidFill>
                <a:latin typeface="Times New Roman" charset="0"/>
              </a:rPr>
            </a:br>
            <a:r>
              <a:rPr lang="en-US" sz="2400" b="1" smtClean="0">
                <a:solidFill>
                  <a:schemeClr val="tx1"/>
                </a:solidFill>
                <a:latin typeface="Times New Roman" charset="0"/>
              </a:rPr>
              <a:t>By Dan-Am</a:t>
            </a:r>
          </a:p>
        </p:txBody>
      </p:sp>
      <p:pic>
        <p:nvPicPr>
          <p:cNvPr id="24579" name="Picture 3" descr="510058 Dan_Am Paint Suit"/>
          <p:cNvPicPr>
            <a:picLocks noGrp="1" noChangeAspect="1" noChangeArrowheads="1"/>
          </p:cNvPicPr>
          <p:nvPr>
            <p:ph idx="1"/>
          </p:nvPr>
        </p:nvPicPr>
        <p:blipFill>
          <a:blip r:embed="rId2" cstate="print"/>
          <a:srcRect/>
          <a:stretch>
            <a:fillRect/>
          </a:stretch>
        </p:blipFill>
        <p:spPr>
          <a:xfrm>
            <a:off x="2300288" y="4025900"/>
            <a:ext cx="1909762" cy="2212975"/>
          </a:xfrm>
          <a:noFill/>
        </p:spPr>
      </p:pic>
      <p:sp>
        <p:nvSpPr>
          <p:cNvPr id="24580" name="Text Box 4"/>
          <p:cNvSpPr txBox="1">
            <a:spLocks noChangeArrowheads="1"/>
          </p:cNvSpPr>
          <p:nvPr/>
        </p:nvSpPr>
        <p:spPr bwMode="auto">
          <a:xfrm>
            <a:off x="177800" y="1333500"/>
            <a:ext cx="5715000" cy="3000375"/>
          </a:xfrm>
          <a:prstGeom prst="rect">
            <a:avLst/>
          </a:prstGeom>
          <a:noFill/>
          <a:ln w="9525">
            <a:noFill/>
            <a:miter lim="800000"/>
            <a:headEnd/>
            <a:tailEnd/>
          </a:ln>
        </p:spPr>
        <p:txBody>
          <a:bodyPr>
            <a:spAutoFit/>
          </a:bodyPr>
          <a:lstStyle/>
          <a:p>
            <a:pPr>
              <a:spcBef>
                <a:spcPct val="50000"/>
              </a:spcBef>
              <a:buFontTx/>
              <a:buChar char="•"/>
            </a:pPr>
            <a:r>
              <a:rPr lang="en-US"/>
              <a:t>Breathable</a:t>
            </a:r>
          </a:p>
          <a:p>
            <a:pPr>
              <a:spcBef>
                <a:spcPct val="50000"/>
              </a:spcBef>
              <a:buFontTx/>
              <a:buChar char="•"/>
            </a:pPr>
            <a:r>
              <a:rPr lang="en-US"/>
              <a:t>Comfortable</a:t>
            </a:r>
          </a:p>
          <a:p>
            <a:pPr>
              <a:spcBef>
                <a:spcPct val="50000"/>
              </a:spcBef>
              <a:buFontTx/>
              <a:buChar char="•"/>
            </a:pPr>
            <a:r>
              <a:rPr lang="en-US"/>
              <a:t>Elastic waist, arm, and leg bands</a:t>
            </a:r>
          </a:p>
          <a:p>
            <a:pPr>
              <a:spcBef>
                <a:spcPct val="50000"/>
              </a:spcBef>
              <a:buFontTx/>
              <a:buChar char="•"/>
            </a:pPr>
            <a:r>
              <a:rPr lang="en-US"/>
              <a:t>Protects from harmful over spray of solvents, resins, and pigments</a:t>
            </a:r>
          </a:p>
          <a:p>
            <a:pPr>
              <a:spcBef>
                <a:spcPct val="50000"/>
              </a:spcBef>
              <a:buFontTx/>
              <a:buChar char="•"/>
            </a:pPr>
            <a:r>
              <a:rPr lang="en-US"/>
              <a:t>Pro Series has sewn in Carbon Fiber thread to dissipate electro-static charges</a:t>
            </a:r>
          </a:p>
          <a:p>
            <a:pPr>
              <a:spcBef>
                <a:spcPct val="50000"/>
              </a:spcBef>
              <a:buFontTx/>
              <a:buChar char="•"/>
            </a:pPr>
            <a:endParaRPr lang="en-US"/>
          </a:p>
        </p:txBody>
      </p:sp>
      <p:pic>
        <p:nvPicPr>
          <p:cNvPr id="24581" name="Picture 4" descr="SATA Pro Suit Back.jpg"/>
          <p:cNvPicPr>
            <a:picLocks noChangeAspect="1"/>
          </p:cNvPicPr>
          <p:nvPr/>
        </p:nvPicPr>
        <p:blipFill>
          <a:blip r:embed="rId3" cstate="print"/>
          <a:srcRect/>
          <a:stretch>
            <a:fillRect/>
          </a:stretch>
        </p:blipFill>
        <p:spPr bwMode="auto">
          <a:xfrm>
            <a:off x="7558088" y="3457575"/>
            <a:ext cx="1065212" cy="1441450"/>
          </a:xfrm>
          <a:prstGeom prst="rect">
            <a:avLst/>
          </a:prstGeom>
          <a:noFill/>
          <a:ln w="9525">
            <a:noFill/>
            <a:miter lim="800000"/>
            <a:headEnd/>
            <a:tailEnd/>
          </a:ln>
        </p:spPr>
      </p:pic>
      <p:pic>
        <p:nvPicPr>
          <p:cNvPr id="24582" name="Picture 5" descr="SATA Suit_gray 2up.jpg"/>
          <p:cNvPicPr>
            <a:picLocks noChangeAspect="1"/>
          </p:cNvPicPr>
          <p:nvPr/>
        </p:nvPicPr>
        <p:blipFill>
          <a:blip r:embed="rId4" cstate="print"/>
          <a:srcRect/>
          <a:stretch>
            <a:fillRect/>
          </a:stretch>
        </p:blipFill>
        <p:spPr bwMode="auto">
          <a:xfrm>
            <a:off x="5473700" y="4005263"/>
            <a:ext cx="1689100" cy="2166937"/>
          </a:xfrm>
          <a:prstGeom prst="rect">
            <a:avLst/>
          </a:prstGeom>
          <a:noFill/>
          <a:ln w="9525">
            <a:noFill/>
            <a:miter lim="800000"/>
            <a:headEnd/>
            <a:tailEnd/>
          </a:ln>
        </p:spPr>
      </p:pic>
      <p:pic>
        <p:nvPicPr>
          <p:cNvPr id="24583" name="Picture 6" descr="SATA Suit_Pro 2 up.jpg"/>
          <p:cNvPicPr>
            <a:picLocks noChangeAspect="1"/>
          </p:cNvPicPr>
          <p:nvPr/>
        </p:nvPicPr>
        <p:blipFill>
          <a:blip r:embed="rId5" cstate="print"/>
          <a:srcRect/>
          <a:stretch>
            <a:fillRect/>
          </a:stretch>
        </p:blipFill>
        <p:spPr bwMode="auto">
          <a:xfrm>
            <a:off x="6324600" y="228600"/>
            <a:ext cx="2282825" cy="285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lstStyle/>
          <a:p>
            <a:r>
              <a:rPr lang="en-US" dirty="0" smtClean="0"/>
              <a:t>Let Kent Automotive be your  </a:t>
            </a:r>
            <a:br>
              <a:rPr lang="en-US" dirty="0" smtClean="0"/>
            </a:br>
            <a:r>
              <a:rPr lang="en-US" dirty="0" smtClean="0"/>
              <a:t>Safety supplier. </a:t>
            </a:r>
            <a:endParaRPr lang="en-US" dirty="0"/>
          </a:p>
        </p:txBody>
      </p:sp>
      <p:sp>
        <p:nvSpPr>
          <p:cNvPr id="4" name="Slide Number Placeholder 3"/>
          <p:cNvSpPr>
            <a:spLocks noGrp="1"/>
          </p:cNvSpPr>
          <p:nvPr>
            <p:ph type="sldNum" sz="quarter" idx="12"/>
          </p:nvPr>
        </p:nvSpPr>
        <p:spPr/>
        <p:txBody>
          <a:bodyPr/>
          <a:lstStyle/>
          <a:p>
            <a:pPr>
              <a:defRPr/>
            </a:pPr>
            <a:fld id="{E15EC5F6-7A8C-4DE9-842E-D5FE6653B527}" type="slidenum">
              <a:rPr lang="en-US" smtClean="0"/>
              <a:pPr>
                <a:defRPr/>
              </a:pPr>
              <a:t>28</a:t>
            </a:fld>
            <a:endParaRPr lang="en-US" dirty="0"/>
          </a:p>
        </p:txBody>
      </p:sp>
      <p:pic>
        <p:nvPicPr>
          <p:cNvPr id="2050" name="Picture 2" descr="http://richmedia.channeladvisor.com/ImageDelivery/imageService?profileId=52000717&amp;imageID=58955039&amp;recipeId=243"/>
          <p:cNvPicPr>
            <a:picLocks noChangeAspect="1" noChangeArrowheads="1"/>
          </p:cNvPicPr>
          <p:nvPr/>
        </p:nvPicPr>
        <p:blipFill>
          <a:blip r:embed="rId2" cstate="print"/>
          <a:srcRect/>
          <a:stretch>
            <a:fillRect/>
          </a:stretch>
        </p:blipFill>
        <p:spPr bwMode="auto">
          <a:xfrm>
            <a:off x="990600" y="2057400"/>
            <a:ext cx="1600201" cy="2438401"/>
          </a:xfrm>
          <a:prstGeom prst="rect">
            <a:avLst/>
          </a:prstGeom>
          <a:noFill/>
        </p:spPr>
      </p:pic>
      <p:pic>
        <p:nvPicPr>
          <p:cNvPr id="2052" name="Picture 4" descr="http://thumbs.dreamstime.com/z/tools-construction-plastic-safety-googles-18168.jpg"/>
          <p:cNvPicPr>
            <a:picLocks noChangeAspect="1" noChangeArrowheads="1"/>
          </p:cNvPicPr>
          <p:nvPr/>
        </p:nvPicPr>
        <p:blipFill>
          <a:blip r:embed="rId3" cstate="print"/>
          <a:srcRect t="22727" b="18182"/>
          <a:stretch>
            <a:fillRect/>
          </a:stretch>
        </p:blipFill>
        <p:spPr bwMode="auto">
          <a:xfrm>
            <a:off x="2819400" y="4191000"/>
            <a:ext cx="2057400" cy="990600"/>
          </a:xfrm>
          <a:prstGeom prst="rect">
            <a:avLst/>
          </a:prstGeom>
          <a:noFill/>
        </p:spPr>
      </p:pic>
      <p:pic>
        <p:nvPicPr>
          <p:cNvPr id="2054" name="Picture 6" descr="http://workingperson.com/media/catalog/product/cache/1/image/400x/9df78eab33525d08d6e5fb8d27136e95/i/m/image_67754.jpg"/>
          <p:cNvPicPr>
            <a:picLocks noChangeAspect="1" noChangeArrowheads="1"/>
          </p:cNvPicPr>
          <p:nvPr/>
        </p:nvPicPr>
        <p:blipFill>
          <a:blip r:embed="rId4" cstate="print"/>
          <a:srcRect/>
          <a:stretch>
            <a:fillRect/>
          </a:stretch>
        </p:blipFill>
        <p:spPr bwMode="auto">
          <a:xfrm>
            <a:off x="3200400" y="1828800"/>
            <a:ext cx="1295400" cy="1752600"/>
          </a:xfrm>
          <a:prstGeom prst="rect">
            <a:avLst/>
          </a:prstGeom>
          <a:noFill/>
        </p:spPr>
      </p:pic>
      <p:pic>
        <p:nvPicPr>
          <p:cNvPr id="2056" name="Picture 8" descr="http://www.qwikliner.com/images/large/safety/cartridge_respirator_LRG.gif"/>
          <p:cNvPicPr>
            <a:picLocks noChangeAspect="1" noChangeArrowheads="1"/>
          </p:cNvPicPr>
          <p:nvPr/>
        </p:nvPicPr>
        <p:blipFill>
          <a:blip r:embed="rId5" cstate="print"/>
          <a:srcRect/>
          <a:stretch>
            <a:fillRect/>
          </a:stretch>
        </p:blipFill>
        <p:spPr bwMode="auto">
          <a:xfrm>
            <a:off x="381000" y="4572000"/>
            <a:ext cx="1905000" cy="1676400"/>
          </a:xfrm>
          <a:prstGeom prst="rect">
            <a:avLst/>
          </a:prstGeom>
          <a:noFill/>
        </p:spPr>
      </p:pic>
      <p:pic>
        <p:nvPicPr>
          <p:cNvPr id="2058" name="Picture 10" descr="https://www.montana-cans.com/media/image/b0/dc/5d/MO-LATEX_GLOVES_720x600.jpg"/>
          <p:cNvPicPr>
            <a:picLocks noChangeAspect="1" noChangeArrowheads="1"/>
          </p:cNvPicPr>
          <p:nvPr/>
        </p:nvPicPr>
        <p:blipFill>
          <a:blip r:embed="rId6" cstate="print"/>
          <a:srcRect/>
          <a:stretch>
            <a:fillRect/>
          </a:stretch>
        </p:blipFill>
        <p:spPr bwMode="auto">
          <a:xfrm>
            <a:off x="6629400" y="1676400"/>
            <a:ext cx="2133600" cy="2286000"/>
          </a:xfrm>
          <a:prstGeom prst="rect">
            <a:avLst/>
          </a:prstGeom>
          <a:noFill/>
        </p:spPr>
      </p:pic>
      <p:pic>
        <p:nvPicPr>
          <p:cNvPr id="2060" name="Picture 12" descr="http://blogs.toolbarn.com/wp-content/uploads/2015/08/earplugs-earmuffs.jpg"/>
          <p:cNvPicPr>
            <a:picLocks noChangeAspect="1" noChangeArrowheads="1"/>
          </p:cNvPicPr>
          <p:nvPr/>
        </p:nvPicPr>
        <p:blipFill>
          <a:blip r:embed="rId7" cstate="print"/>
          <a:srcRect/>
          <a:stretch>
            <a:fillRect/>
          </a:stretch>
        </p:blipFill>
        <p:spPr bwMode="auto">
          <a:xfrm>
            <a:off x="6553200" y="4724400"/>
            <a:ext cx="2095500" cy="1409700"/>
          </a:xfrm>
          <a:prstGeom prst="rect">
            <a:avLst/>
          </a:prstGeom>
          <a:noFill/>
        </p:spPr>
      </p:pic>
      <p:pic>
        <p:nvPicPr>
          <p:cNvPr id="2062" name="Picture 14" descr="http://images.mysafetysign.com/img/lg/S/wear-respirator-caution-sign-s-4041.png"/>
          <p:cNvPicPr>
            <a:picLocks noChangeAspect="1" noChangeArrowheads="1"/>
          </p:cNvPicPr>
          <p:nvPr/>
        </p:nvPicPr>
        <p:blipFill>
          <a:blip r:embed="rId8" cstate="print"/>
          <a:srcRect/>
          <a:stretch>
            <a:fillRect/>
          </a:stretch>
        </p:blipFill>
        <p:spPr bwMode="auto">
          <a:xfrm>
            <a:off x="4876800" y="1752600"/>
            <a:ext cx="1371600" cy="1568450"/>
          </a:xfrm>
          <a:prstGeom prst="rect">
            <a:avLst/>
          </a:prstGeom>
          <a:noFill/>
        </p:spPr>
      </p:pic>
      <p:pic>
        <p:nvPicPr>
          <p:cNvPr id="2064" name="Picture 16" descr="http://www.forklifttrainingsystems.com/images/D/eye-wall-mount-largepic.jpg"/>
          <p:cNvPicPr>
            <a:picLocks noChangeAspect="1" noChangeArrowheads="1"/>
          </p:cNvPicPr>
          <p:nvPr/>
        </p:nvPicPr>
        <p:blipFill>
          <a:blip r:embed="rId9" cstate="print"/>
          <a:srcRect b="13044"/>
          <a:stretch>
            <a:fillRect/>
          </a:stretch>
        </p:blipFill>
        <p:spPr bwMode="auto">
          <a:xfrm>
            <a:off x="5562600" y="3505200"/>
            <a:ext cx="1187450" cy="1524000"/>
          </a:xfrm>
          <a:prstGeom prst="rect">
            <a:avLst/>
          </a:prstGeom>
          <a:noFill/>
        </p:spPr>
      </p:pic>
      <p:sp>
        <p:nvSpPr>
          <p:cNvPr id="13" name="TextBox 12"/>
          <p:cNvSpPr txBox="1"/>
          <p:nvPr/>
        </p:nvSpPr>
        <p:spPr>
          <a:xfrm>
            <a:off x="914400" y="3352800"/>
            <a:ext cx="1768561" cy="400110"/>
          </a:xfrm>
          <a:prstGeom prst="rect">
            <a:avLst/>
          </a:prstGeom>
          <a:noFill/>
        </p:spPr>
        <p:txBody>
          <a:bodyPr wrap="none" rtlCol="0">
            <a:spAutoFit/>
          </a:bodyPr>
          <a:lstStyle/>
          <a:p>
            <a:r>
              <a:rPr lang="en-US" sz="2000" b="1" dirty="0" smtClean="0"/>
              <a:t>First Aid Kits</a:t>
            </a:r>
            <a:endParaRPr lang="en-US" sz="2000" b="1" dirty="0"/>
          </a:p>
        </p:txBody>
      </p:sp>
      <p:sp>
        <p:nvSpPr>
          <p:cNvPr id="14" name="TextBox 13"/>
          <p:cNvSpPr txBox="1"/>
          <p:nvPr/>
        </p:nvSpPr>
        <p:spPr>
          <a:xfrm>
            <a:off x="2971800" y="2590800"/>
            <a:ext cx="1603965" cy="369332"/>
          </a:xfrm>
          <a:prstGeom prst="rect">
            <a:avLst/>
          </a:prstGeom>
          <a:noFill/>
        </p:spPr>
        <p:txBody>
          <a:bodyPr wrap="none" rtlCol="0">
            <a:spAutoFit/>
          </a:bodyPr>
          <a:lstStyle/>
          <a:p>
            <a:r>
              <a:rPr lang="en-US" sz="1800" b="1" dirty="0" smtClean="0"/>
              <a:t>Welding PPE</a:t>
            </a:r>
            <a:endParaRPr lang="en-US" sz="1800" b="1" dirty="0"/>
          </a:p>
        </p:txBody>
      </p:sp>
      <p:sp>
        <p:nvSpPr>
          <p:cNvPr id="15" name="TextBox 14"/>
          <p:cNvSpPr txBox="1"/>
          <p:nvPr/>
        </p:nvSpPr>
        <p:spPr>
          <a:xfrm>
            <a:off x="4648200" y="2895600"/>
            <a:ext cx="1804725" cy="369332"/>
          </a:xfrm>
          <a:prstGeom prst="rect">
            <a:avLst/>
          </a:prstGeom>
          <a:noFill/>
        </p:spPr>
        <p:txBody>
          <a:bodyPr wrap="none" rtlCol="0">
            <a:spAutoFit/>
          </a:bodyPr>
          <a:lstStyle/>
          <a:p>
            <a:r>
              <a:rPr lang="en-US" sz="1800" b="1" dirty="0" smtClean="0"/>
              <a:t>OSHA Signage</a:t>
            </a:r>
            <a:endParaRPr lang="en-US" sz="1800" b="1" dirty="0"/>
          </a:p>
        </p:txBody>
      </p:sp>
      <p:sp>
        <p:nvSpPr>
          <p:cNvPr id="16" name="TextBox 15"/>
          <p:cNvSpPr txBox="1"/>
          <p:nvPr/>
        </p:nvSpPr>
        <p:spPr>
          <a:xfrm>
            <a:off x="6858000" y="2667000"/>
            <a:ext cx="1837362" cy="338554"/>
          </a:xfrm>
          <a:prstGeom prst="rect">
            <a:avLst/>
          </a:prstGeom>
          <a:noFill/>
        </p:spPr>
        <p:txBody>
          <a:bodyPr wrap="none" rtlCol="0">
            <a:spAutoFit/>
          </a:bodyPr>
          <a:lstStyle/>
          <a:p>
            <a:r>
              <a:rPr lang="en-US" sz="1600" b="1" dirty="0" smtClean="0">
                <a:solidFill>
                  <a:schemeClr val="bg1"/>
                </a:solidFill>
              </a:rPr>
              <a:t>Hand Protection</a:t>
            </a:r>
            <a:endParaRPr lang="en-US" sz="1600" b="1" dirty="0">
              <a:solidFill>
                <a:schemeClr val="bg1"/>
              </a:solidFill>
            </a:endParaRPr>
          </a:p>
        </p:txBody>
      </p:sp>
      <p:sp>
        <p:nvSpPr>
          <p:cNvPr id="17" name="TextBox 16"/>
          <p:cNvSpPr txBox="1"/>
          <p:nvPr/>
        </p:nvSpPr>
        <p:spPr>
          <a:xfrm>
            <a:off x="6400800" y="5029200"/>
            <a:ext cx="2249334" cy="369332"/>
          </a:xfrm>
          <a:prstGeom prst="rect">
            <a:avLst/>
          </a:prstGeom>
          <a:noFill/>
        </p:spPr>
        <p:txBody>
          <a:bodyPr wrap="none" rtlCol="0">
            <a:spAutoFit/>
          </a:bodyPr>
          <a:lstStyle/>
          <a:p>
            <a:r>
              <a:rPr lang="en-US" sz="1800" b="1" dirty="0" smtClean="0"/>
              <a:t>Hearing Protection</a:t>
            </a:r>
            <a:endParaRPr lang="en-US" sz="1800" b="1" dirty="0"/>
          </a:p>
        </p:txBody>
      </p:sp>
      <p:sp>
        <p:nvSpPr>
          <p:cNvPr id="18" name="TextBox 17"/>
          <p:cNvSpPr txBox="1"/>
          <p:nvPr/>
        </p:nvSpPr>
        <p:spPr>
          <a:xfrm>
            <a:off x="4800600" y="3886200"/>
            <a:ext cx="2286000" cy="369332"/>
          </a:xfrm>
          <a:prstGeom prst="rect">
            <a:avLst/>
          </a:prstGeom>
          <a:noFill/>
        </p:spPr>
        <p:txBody>
          <a:bodyPr wrap="square" rtlCol="0">
            <a:spAutoFit/>
          </a:bodyPr>
          <a:lstStyle/>
          <a:p>
            <a:r>
              <a:rPr lang="en-US" sz="1800" b="1" dirty="0" smtClean="0"/>
              <a:t>Eye Wash Station </a:t>
            </a:r>
            <a:endParaRPr lang="en-US" sz="1800" b="1" dirty="0"/>
          </a:p>
        </p:txBody>
      </p:sp>
      <p:sp>
        <p:nvSpPr>
          <p:cNvPr id="19" name="TextBox 18"/>
          <p:cNvSpPr txBox="1"/>
          <p:nvPr/>
        </p:nvSpPr>
        <p:spPr>
          <a:xfrm>
            <a:off x="2895600" y="4724400"/>
            <a:ext cx="1800493" cy="369332"/>
          </a:xfrm>
          <a:prstGeom prst="rect">
            <a:avLst/>
          </a:prstGeom>
          <a:noFill/>
        </p:spPr>
        <p:txBody>
          <a:bodyPr wrap="none" rtlCol="0">
            <a:spAutoFit/>
          </a:bodyPr>
          <a:lstStyle/>
          <a:p>
            <a:r>
              <a:rPr lang="en-US" sz="1800" b="1" dirty="0" smtClean="0"/>
              <a:t>Eye Protection</a:t>
            </a:r>
            <a:endParaRPr lang="en-US" sz="1800" b="1" dirty="0"/>
          </a:p>
        </p:txBody>
      </p:sp>
      <p:sp>
        <p:nvSpPr>
          <p:cNvPr id="20" name="TextBox 19"/>
          <p:cNvSpPr txBox="1"/>
          <p:nvPr/>
        </p:nvSpPr>
        <p:spPr>
          <a:xfrm>
            <a:off x="228600" y="5334000"/>
            <a:ext cx="2672526" cy="369332"/>
          </a:xfrm>
          <a:prstGeom prst="rect">
            <a:avLst/>
          </a:prstGeom>
          <a:noFill/>
        </p:spPr>
        <p:txBody>
          <a:bodyPr wrap="none" rtlCol="0">
            <a:spAutoFit/>
          </a:bodyPr>
          <a:lstStyle/>
          <a:p>
            <a:r>
              <a:rPr lang="en-US" sz="1800" b="1" dirty="0" smtClean="0"/>
              <a:t>Respiratory Protection</a:t>
            </a:r>
            <a:endParaRPr lang="en-US" sz="1800" b="1" dirty="0"/>
          </a:p>
        </p:txBody>
      </p:sp>
      <p:sp>
        <p:nvSpPr>
          <p:cNvPr id="21" name="TextBox 20"/>
          <p:cNvSpPr txBox="1"/>
          <p:nvPr/>
        </p:nvSpPr>
        <p:spPr>
          <a:xfrm>
            <a:off x="1828800" y="5715000"/>
            <a:ext cx="5265224" cy="584775"/>
          </a:xfrm>
          <a:prstGeom prst="rect">
            <a:avLst/>
          </a:prstGeom>
          <a:noFill/>
        </p:spPr>
        <p:txBody>
          <a:bodyPr wrap="none" rtlCol="0">
            <a:spAutoFit/>
          </a:bodyPr>
          <a:lstStyle/>
          <a:p>
            <a:r>
              <a:rPr lang="en-US" sz="3200" dirty="0" smtClean="0">
                <a:latin typeface="+mj-lt"/>
              </a:rPr>
              <a:t>And Much, Much, More</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1"/>
          <p:cNvSpPr>
            <a:spLocks noGrp="1"/>
          </p:cNvSpPr>
          <p:nvPr>
            <p:ph type="dt" sz="quarter" idx="10"/>
          </p:nvPr>
        </p:nvSpPr>
        <p:spPr/>
        <p:txBody>
          <a:bodyPr/>
          <a:lstStyle/>
          <a:p>
            <a:pPr>
              <a:defRPr/>
            </a:pPr>
            <a:fld id="{4F33053B-A80E-4072-A374-A19B63C78C8D}" type="datetime1">
              <a:rPr lang="en-US"/>
              <a:pPr>
                <a:defRPr/>
              </a:pPr>
              <a:t>3/24/2018</a:t>
            </a:fld>
            <a:endParaRPr lang="en-US" dirty="0"/>
          </a:p>
        </p:txBody>
      </p:sp>
      <p:pic>
        <p:nvPicPr>
          <p:cNvPr id="19459" name="Picture 2" descr="Skelett-mit-Beschreibung"/>
          <p:cNvPicPr>
            <a:picLocks noChangeAspect="1" noChangeArrowheads="1"/>
          </p:cNvPicPr>
          <p:nvPr/>
        </p:nvPicPr>
        <p:blipFill>
          <a:blip r:embed="rId2" cstate="print"/>
          <a:srcRect/>
          <a:stretch>
            <a:fillRect/>
          </a:stretch>
        </p:blipFill>
        <p:spPr bwMode="auto">
          <a:xfrm>
            <a:off x="2109788" y="838200"/>
            <a:ext cx="2286000" cy="5703888"/>
          </a:xfrm>
          <a:prstGeom prst="rect">
            <a:avLst/>
          </a:prstGeom>
          <a:noFill/>
          <a:ln w="9525">
            <a:noFill/>
            <a:miter lim="800000"/>
            <a:headEnd/>
            <a:tailEnd/>
          </a:ln>
        </p:spPr>
      </p:pic>
      <p:sp>
        <p:nvSpPr>
          <p:cNvPr id="19460" name="Text Box 3"/>
          <p:cNvSpPr txBox="1">
            <a:spLocks noChangeArrowheads="1"/>
          </p:cNvSpPr>
          <p:nvPr/>
        </p:nvSpPr>
        <p:spPr bwMode="auto">
          <a:xfrm>
            <a:off x="228600" y="381000"/>
            <a:ext cx="2438400" cy="1006475"/>
          </a:xfrm>
          <a:prstGeom prst="rect">
            <a:avLst/>
          </a:prstGeom>
          <a:noFill/>
          <a:ln w="9525">
            <a:noFill/>
            <a:miter lim="800000"/>
            <a:headEnd/>
            <a:tailEnd/>
          </a:ln>
        </p:spPr>
        <p:txBody>
          <a:bodyPr>
            <a:spAutoFit/>
          </a:bodyPr>
          <a:lstStyle/>
          <a:p>
            <a:pPr eaLnBrk="1" hangingPunct="1">
              <a:spcBef>
                <a:spcPct val="50000"/>
              </a:spcBef>
            </a:pPr>
            <a:r>
              <a:rPr lang="en-US" b="1"/>
              <a:t>Eyes:</a:t>
            </a:r>
            <a:r>
              <a:rPr lang="en-US" sz="1400" b="1"/>
              <a:t> </a:t>
            </a:r>
          </a:p>
          <a:p>
            <a:pPr eaLnBrk="1" hangingPunct="1">
              <a:spcBef>
                <a:spcPct val="50000"/>
              </a:spcBef>
            </a:pPr>
            <a:r>
              <a:rPr lang="en-US" sz="1200" b="1"/>
              <a:t>Damage to mucous membranes, cornea cauterization, cataract</a:t>
            </a:r>
          </a:p>
        </p:txBody>
      </p:sp>
      <p:sp>
        <p:nvSpPr>
          <p:cNvPr id="19461" name="Text Box 4"/>
          <p:cNvSpPr txBox="1">
            <a:spLocks noChangeArrowheads="1"/>
          </p:cNvSpPr>
          <p:nvPr/>
        </p:nvSpPr>
        <p:spPr bwMode="auto">
          <a:xfrm>
            <a:off x="228600" y="1447800"/>
            <a:ext cx="2286000" cy="641350"/>
          </a:xfrm>
          <a:prstGeom prst="rect">
            <a:avLst/>
          </a:prstGeom>
          <a:noFill/>
          <a:ln w="9525">
            <a:noFill/>
            <a:miter lim="800000"/>
            <a:headEnd/>
            <a:tailEnd/>
          </a:ln>
        </p:spPr>
        <p:txBody>
          <a:bodyPr>
            <a:spAutoFit/>
          </a:bodyPr>
          <a:lstStyle/>
          <a:p>
            <a:pPr eaLnBrk="1" hangingPunct="1">
              <a:spcBef>
                <a:spcPct val="50000"/>
              </a:spcBef>
            </a:pPr>
            <a:r>
              <a:rPr lang="en-US" b="1"/>
              <a:t>Nose:</a:t>
            </a:r>
          </a:p>
          <a:p>
            <a:pPr eaLnBrk="1" hangingPunct="1">
              <a:spcBef>
                <a:spcPct val="50000"/>
              </a:spcBef>
            </a:pPr>
            <a:r>
              <a:rPr lang="en-US" sz="1200" b="1"/>
              <a:t>Dry mucous membranes</a:t>
            </a:r>
          </a:p>
        </p:txBody>
      </p:sp>
      <p:sp>
        <p:nvSpPr>
          <p:cNvPr id="19462" name="Text Box 5"/>
          <p:cNvSpPr txBox="1">
            <a:spLocks noChangeArrowheads="1"/>
          </p:cNvSpPr>
          <p:nvPr/>
        </p:nvSpPr>
        <p:spPr bwMode="auto">
          <a:xfrm>
            <a:off x="228600" y="2057400"/>
            <a:ext cx="2057400" cy="1189038"/>
          </a:xfrm>
          <a:prstGeom prst="rect">
            <a:avLst/>
          </a:prstGeom>
          <a:noFill/>
          <a:ln w="9525">
            <a:noFill/>
            <a:miter lim="800000"/>
            <a:headEnd/>
            <a:tailEnd/>
          </a:ln>
        </p:spPr>
        <p:txBody>
          <a:bodyPr>
            <a:spAutoFit/>
          </a:bodyPr>
          <a:lstStyle/>
          <a:p>
            <a:pPr eaLnBrk="1" hangingPunct="1">
              <a:spcBef>
                <a:spcPct val="50000"/>
              </a:spcBef>
            </a:pPr>
            <a:r>
              <a:rPr lang="en-US" b="1"/>
              <a:t>Mouth:</a:t>
            </a:r>
            <a:endParaRPr lang="en-US" sz="1200" b="1"/>
          </a:p>
          <a:p>
            <a:pPr eaLnBrk="1" hangingPunct="1">
              <a:spcBef>
                <a:spcPct val="50000"/>
              </a:spcBef>
            </a:pPr>
            <a:r>
              <a:rPr lang="en-US" sz="1200" b="1"/>
              <a:t>Dry mucous membranes, tongue coating, taste irritations, bad breath</a:t>
            </a:r>
            <a:endParaRPr lang="en-US" b="1"/>
          </a:p>
        </p:txBody>
      </p:sp>
      <p:sp>
        <p:nvSpPr>
          <p:cNvPr id="19463" name="Text Box 6"/>
          <p:cNvSpPr txBox="1">
            <a:spLocks noChangeArrowheads="1"/>
          </p:cNvSpPr>
          <p:nvPr/>
        </p:nvSpPr>
        <p:spPr bwMode="auto">
          <a:xfrm>
            <a:off x="228600" y="3200400"/>
            <a:ext cx="2133600" cy="823913"/>
          </a:xfrm>
          <a:prstGeom prst="rect">
            <a:avLst/>
          </a:prstGeom>
          <a:noFill/>
          <a:ln w="9525">
            <a:noFill/>
            <a:miter lim="800000"/>
            <a:headEnd/>
            <a:tailEnd/>
          </a:ln>
        </p:spPr>
        <p:txBody>
          <a:bodyPr>
            <a:spAutoFit/>
          </a:bodyPr>
          <a:lstStyle/>
          <a:p>
            <a:pPr eaLnBrk="1" hangingPunct="1">
              <a:spcBef>
                <a:spcPct val="50000"/>
              </a:spcBef>
            </a:pPr>
            <a:r>
              <a:rPr lang="en-US" b="1"/>
              <a:t>Liver:</a:t>
            </a:r>
            <a:endParaRPr lang="en-US" sz="1200" b="1"/>
          </a:p>
          <a:p>
            <a:pPr eaLnBrk="1" hangingPunct="1">
              <a:spcBef>
                <a:spcPct val="50000"/>
              </a:spcBef>
            </a:pPr>
            <a:r>
              <a:rPr lang="en-US" sz="1200" b="1"/>
              <a:t>Jaundice, acute liver failure</a:t>
            </a:r>
            <a:endParaRPr lang="en-US" b="1"/>
          </a:p>
        </p:txBody>
      </p:sp>
      <p:sp>
        <p:nvSpPr>
          <p:cNvPr id="19464" name="Text Box 7"/>
          <p:cNvSpPr txBox="1">
            <a:spLocks noChangeArrowheads="1"/>
          </p:cNvSpPr>
          <p:nvPr/>
        </p:nvSpPr>
        <p:spPr bwMode="auto">
          <a:xfrm>
            <a:off x="228600" y="5029200"/>
            <a:ext cx="1981200" cy="549275"/>
          </a:xfrm>
          <a:prstGeom prst="rect">
            <a:avLst/>
          </a:prstGeom>
          <a:noFill/>
          <a:ln w="9525">
            <a:noFill/>
            <a:miter lim="800000"/>
            <a:headEnd/>
            <a:tailEnd/>
          </a:ln>
        </p:spPr>
        <p:txBody>
          <a:bodyPr>
            <a:spAutoFit/>
          </a:bodyPr>
          <a:lstStyle/>
          <a:p>
            <a:pPr eaLnBrk="1" hangingPunct="1"/>
            <a:r>
              <a:rPr lang="en-US" b="1"/>
              <a:t>Muscles:</a:t>
            </a:r>
            <a:endParaRPr lang="en-US" sz="1200" b="1"/>
          </a:p>
          <a:p>
            <a:pPr eaLnBrk="1" hangingPunct="1"/>
            <a:r>
              <a:rPr lang="en-US" sz="1200" b="1"/>
              <a:t>Muscle weakening</a:t>
            </a:r>
            <a:endParaRPr lang="en-US" b="1"/>
          </a:p>
        </p:txBody>
      </p:sp>
      <p:sp>
        <p:nvSpPr>
          <p:cNvPr id="19465" name="Text Box 8"/>
          <p:cNvSpPr txBox="1">
            <a:spLocks noChangeArrowheads="1"/>
          </p:cNvSpPr>
          <p:nvPr/>
        </p:nvSpPr>
        <p:spPr bwMode="auto">
          <a:xfrm>
            <a:off x="228600" y="4038600"/>
            <a:ext cx="2133600" cy="823913"/>
          </a:xfrm>
          <a:prstGeom prst="rect">
            <a:avLst/>
          </a:prstGeom>
          <a:noFill/>
          <a:ln w="9525">
            <a:noFill/>
            <a:miter lim="800000"/>
            <a:headEnd/>
            <a:tailEnd/>
          </a:ln>
        </p:spPr>
        <p:txBody>
          <a:bodyPr>
            <a:spAutoFit/>
          </a:bodyPr>
          <a:lstStyle/>
          <a:p>
            <a:pPr eaLnBrk="1" hangingPunct="1">
              <a:spcBef>
                <a:spcPct val="50000"/>
              </a:spcBef>
            </a:pPr>
            <a:r>
              <a:rPr lang="en-US" b="1"/>
              <a:t>Kidneys:</a:t>
            </a:r>
            <a:endParaRPr lang="en-US" sz="1200" b="1"/>
          </a:p>
          <a:p>
            <a:pPr eaLnBrk="1" hangingPunct="1">
              <a:spcBef>
                <a:spcPct val="50000"/>
              </a:spcBef>
            </a:pPr>
            <a:r>
              <a:rPr lang="en-US" sz="1200" b="1"/>
              <a:t>Kidney inflammation, kidney failure</a:t>
            </a:r>
            <a:endParaRPr lang="en-US" b="1"/>
          </a:p>
        </p:txBody>
      </p:sp>
      <p:sp>
        <p:nvSpPr>
          <p:cNvPr id="19466" name="Line 9"/>
          <p:cNvSpPr>
            <a:spLocks noChangeShapeType="1"/>
          </p:cNvSpPr>
          <p:nvPr/>
        </p:nvSpPr>
        <p:spPr bwMode="auto">
          <a:xfrm>
            <a:off x="1371600" y="5181600"/>
            <a:ext cx="838200" cy="0"/>
          </a:xfrm>
          <a:prstGeom prst="line">
            <a:avLst/>
          </a:prstGeom>
          <a:noFill/>
          <a:ln w="12700">
            <a:solidFill>
              <a:schemeClr val="hlink"/>
            </a:solidFill>
            <a:round/>
            <a:headEnd/>
            <a:tailEnd/>
          </a:ln>
        </p:spPr>
        <p:txBody>
          <a:bodyPr/>
          <a:lstStyle/>
          <a:p>
            <a:endParaRPr lang="en-US"/>
          </a:p>
        </p:txBody>
      </p:sp>
      <p:sp>
        <p:nvSpPr>
          <p:cNvPr id="19467" name="Line 10"/>
          <p:cNvSpPr>
            <a:spLocks noChangeShapeType="1"/>
          </p:cNvSpPr>
          <p:nvPr/>
        </p:nvSpPr>
        <p:spPr bwMode="auto">
          <a:xfrm>
            <a:off x="1524000" y="4267200"/>
            <a:ext cx="762000" cy="0"/>
          </a:xfrm>
          <a:prstGeom prst="line">
            <a:avLst/>
          </a:prstGeom>
          <a:noFill/>
          <a:ln w="9525">
            <a:solidFill>
              <a:srgbClr val="FF944B"/>
            </a:solidFill>
            <a:round/>
            <a:headEnd/>
            <a:tailEnd/>
          </a:ln>
        </p:spPr>
        <p:txBody>
          <a:bodyPr/>
          <a:lstStyle/>
          <a:p>
            <a:endParaRPr lang="en-US"/>
          </a:p>
        </p:txBody>
      </p:sp>
      <p:sp>
        <p:nvSpPr>
          <p:cNvPr id="19468" name="Line 11"/>
          <p:cNvSpPr>
            <a:spLocks noChangeShapeType="1"/>
          </p:cNvSpPr>
          <p:nvPr/>
        </p:nvSpPr>
        <p:spPr bwMode="auto">
          <a:xfrm>
            <a:off x="838200" y="3505200"/>
            <a:ext cx="1371600" cy="0"/>
          </a:xfrm>
          <a:prstGeom prst="line">
            <a:avLst/>
          </a:prstGeom>
          <a:noFill/>
          <a:ln w="9525">
            <a:solidFill>
              <a:srgbClr val="FF944B"/>
            </a:solidFill>
            <a:round/>
            <a:headEnd/>
            <a:tailEnd/>
          </a:ln>
        </p:spPr>
        <p:txBody>
          <a:bodyPr/>
          <a:lstStyle/>
          <a:p>
            <a:endParaRPr lang="en-US"/>
          </a:p>
        </p:txBody>
      </p:sp>
      <p:sp>
        <p:nvSpPr>
          <p:cNvPr id="19469" name="Line 12"/>
          <p:cNvSpPr>
            <a:spLocks noChangeShapeType="1"/>
          </p:cNvSpPr>
          <p:nvPr/>
        </p:nvSpPr>
        <p:spPr bwMode="auto">
          <a:xfrm>
            <a:off x="914400" y="2438400"/>
            <a:ext cx="1371600" cy="228600"/>
          </a:xfrm>
          <a:prstGeom prst="line">
            <a:avLst/>
          </a:prstGeom>
          <a:noFill/>
          <a:ln w="9525">
            <a:solidFill>
              <a:srgbClr val="FF944B"/>
            </a:solidFill>
            <a:round/>
            <a:headEnd/>
            <a:tailEnd/>
          </a:ln>
        </p:spPr>
        <p:txBody>
          <a:bodyPr/>
          <a:lstStyle/>
          <a:p>
            <a:endParaRPr lang="en-US"/>
          </a:p>
        </p:txBody>
      </p:sp>
      <p:sp>
        <p:nvSpPr>
          <p:cNvPr id="19470" name="Text Box 13"/>
          <p:cNvSpPr txBox="1">
            <a:spLocks noChangeArrowheads="1"/>
          </p:cNvSpPr>
          <p:nvPr/>
        </p:nvSpPr>
        <p:spPr bwMode="auto">
          <a:xfrm>
            <a:off x="4267200" y="228600"/>
            <a:ext cx="2209800" cy="823913"/>
          </a:xfrm>
          <a:prstGeom prst="rect">
            <a:avLst/>
          </a:prstGeom>
          <a:noFill/>
          <a:ln w="9525">
            <a:noFill/>
            <a:miter lim="800000"/>
            <a:headEnd/>
            <a:tailEnd/>
          </a:ln>
        </p:spPr>
        <p:txBody>
          <a:bodyPr>
            <a:spAutoFit/>
          </a:bodyPr>
          <a:lstStyle/>
          <a:p>
            <a:pPr eaLnBrk="1" hangingPunct="1">
              <a:spcBef>
                <a:spcPct val="50000"/>
              </a:spcBef>
            </a:pPr>
            <a:r>
              <a:rPr lang="en-US" b="1"/>
              <a:t>Brain:</a:t>
            </a:r>
          </a:p>
          <a:p>
            <a:pPr eaLnBrk="1" hangingPunct="1">
              <a:spcBef>
                <a:spcPct val="50000"/>
              </a:spcBef>
            </a:pPr>
            <a:r>
              <a:rPr lang="en-US" sz="1200" b="1"/>
              <a:t>Acute poisoning, brain numbing: brain decay </a:t>
            </a:r>
          </a:p>
        </p:txBody>
      </p:sp>
      <p:sp>
        <p:nvSpPr>
          <p:cNvPr id="19471" name="Text Box 14"/>
          <p:cNvSpPr txBox="1">
            <a:spLocks noChangeArrowheads="1"/>
          </p:cNvSpPr>
          <p:nvPr/>
        </p:nvSpPr>
        <p:spPr bwMode="auto">
          <a:xfrm>
            <a:off x="4343400" y="1447800"/>
            <a:ext cx="2133600" cy="366713"/>
          </a:xfrm>
          <a:prstGeom prst="rect">
            <a:avLst/>
          </a:prstGeom>
          <a:noFill/>
          <a:ln w="9525">
            <a:noFill/>
            <a:miter lim="800000"/>
            <a:headEnd/>
            <a:tailEnd/>
          </a:ln>
        </p:spPr>
        <p:txBody>
          <a:bodyPr>
            <a:spAutoFit/>
          </a:bodyPr>
          <a:lstStyle/>
          <a:p>
            <a:pPr eaLnBrk="1" hangingPunct="1">
              <a:spcBef>
                <a:spcPct val="50000"/>
              </a:spcBef>
            </a:pPr>
            <a:r>
              <a:rPr lang="en-US" b="1"/>
              <a:t>Skin: </a:t>
            </a:r>
            <a:r>
              <a:rPr lang="en-US" sz="1200" b="1"/>
              <a:t>Eczemas </a:t>
            </a:r>
          </a:p>
        </p:txBody>
      </p:sp>
      <p:sp>
        <p:nvSpPr>
          <p:cNvPr id="19472" name="Text Box 15"/>
          <p:cNvSpPr txBox="1">
            <a:spLocks noChangeArrowheads="1"/>
          </p:cNvSpPr>
          <p:nvPr/>
        </p:nvSpPr>
        <p:spPr bwMode="auto">
          <a:xfrm>
            <a:off x="4267200" y="2057400"/>
            <a:ext cx="2209800" cy="1098550"/>
          </a:xfrm>
          <a:prstGeom prst="rect">
            <a:avLst/>
          </a:prstGeom>
          <a:noFill/>
          <a:ln w="9525">
            <a:noFill/>
            <a:miter lim="800000"/>
            <a:headEnd/>
            <a:tailEnd/>
          </a:ln>
        </p:spPr>
        <p:txBody>
          <a:bodyPr>
            <a:spAutoFit/>
          </a:bodyPr>
          <a:lstStyle/>
          <a:p>
            <a:pPr eaLnBrk="1" hangingPunct="1">
              <a:spcBef>
                <a:spcPct val="50000"/>
              </a:spcBef>
            </a:pPr>
            <a:r>
              <a:rPr lang="en-US" b="1"/>
              <a:t>Respirator System:</a:t>
            </a:r>
          </a:p>
          <a:p>
            <a:pPr eaLnBrk="1" hangingPunct="1">
              <a:spcBef>
                <a:spcPct val="50000"/>
              </a:spcBef>
            </a:pPr>
            <a:r>
              <a:rPr lang="en-US" sz="1200" b="1"/>
              <a:t>Cough, Bronchitis, Lung emphysema </a:t>
            </a:r>
          </a:p>
        </p:txBody>
      </p:sp>
      <p:sp>
        <p:nvSpPr>
          <p:cNvPr id="19473" name="Text Box 16"/>
          <p:cNvSpPr txBox="1">
            <a:spLocks noChangeArrowheads="1"/>
          </p:cNvSpPr>
          <p:nvPr/>
        </p:nvSpPr>
        <p:spPr bwMode="auto">
          <a:xfrm>
            <a:off x="4267200" y="3276600"/>
            <a:ext cx="2209800" cy="641350"/>
          </a:xfrm>
          <a:prstGeom prst="rect">
            <a:avLst/>
          </a:prstGeom>
          <a:noFill/>
          <a:ln w="9525">
            <a:noFill/>
            <a:miter lim="800000"/>
            <a:headEnd/>
            <a:tailEnd/>
          </a:ln>
        </p:spPr>
        <p:txBody>
          <a:bodyPr>
            <a:spAutoFit/>
          </a:bodyPr>
          <a:lstStyle/>
          <a:p>
            <a:pPr eaLnBrk="1" hangingPunct="1">
              <a:spcBef>
                <a:spcPct val="50000"/>
              </a:spcBef>
            </a:pPr>
            <a:r>
              <a:rPr lang="en-US" b="1"/>
              <a:t>Heart:</a:t>
            </a:r>
          </a:p>
          <a:p>
            <a:pPr eaLnBrk="1" hangingPunct="1">
              <a:spcBef>
                <a:spcPct val="50000"/>
              </a:spcBef>
            </a:pPr>
            <a:r>
              <a:rPr lang="en-US" sz="1200" b="1"/>
              <a:t>Irregular heartbeat </a:t>
            </a:r>
          </a:p>
        </p:txBody>
      </p:sp>
      <p:sp>
        <p:nvSpPr>
          <p:cNvPr id="19474" name="Text Box 17"/>
          <p:cNvSpPr txBox="1">
            <a:spLocks noChangeArrowheads="1"/>
          </p:cNvSpPr>
          <p:nvPr/>
        </p:nvSpPr>
        <p:spPr bwMode="auto">
          <a:xfrm>
            <a:off x="4343400" y="4038600"/>
            <a:ext cx="2209800" cy="823913"/>
          </a:xfrm>
          <a:prstGeom prst="rect">
            <a:avLst/>
          </a:prstGeom>
          <a:noFill/>
          <a:ln w="9525">
            <a:noFill/>
            <a:miter lim="800000"/>
            <a:headEnd/>
            <a:tailEnd/>
          </a:ln>
        </p:spPr>
        <p:txBody>
          <a:bodyPr>
            <a:spAutoFit/>
          </a:bodyPr>
          <a:lstStyle/>
          <a:p>
            <a:pPr eaLnBrk="1" hangingPunct="1">
              <a:spcBef>
                <a:spcPct val="50000"/>
              </a:spcBef>
            </a:pPr>
            <a:r>
              <a:rPr lang="en-US" b="1"/>
              <a:t>Stomach: </a:t>
            </a:r>
          </a:p>
          <a:p>
            <a:pPr eaLnBrk="1" hangingPunct="1">
              <a:spcBef>
                <a:spcPct val="50000"/>
              </a:spcBef>
            </a:pPr>
            <a:r>
              <a:rPr lang="en-US" sz="1200" b="1"/>
              <a:t>Nausea, loss of appetite, Vomiting </a:t>
            </a:r>
          </a:p>
        </p:txBody>
      </p:sp>
      <p:sp>
        <p:nvSpPr>
          <p:cNvPr id="19475" name="Text Box 18"/>
          <p:cNvSpPr txBox="1">
            <a:spLocks noChangeArrowheads="1"/>
          </p:cNvSpPr>
          <p:nvPr/>
        </p:nvSpPr>
        <p:spPr bwMode="auto">
          <a:xfrm>
            <a:off x="4343400" y="4876800"/>
            <a:ext cx="2438400" cy="1098550"/>
          </a:xfrm>
          <a:prstGeom prst="rect">
            <a:avLst/>
          </a:prstGeom>
          <a:noFill/>
          <a:ln w="9525">
            <a:noFill/>
            <a:miter lim="800000"/>
            <a:headEnd/>
            <a:tailEnd/>
          </a:ln>
        </p:spPr>
        <p:txBody>
          <a:bodyPr>
            <a:spAutoFit/>
          </a:bodyPr>
          <a:lstStyle/>
          <a:p>
            <a:pPr eaLnBrk="1" hangingPunct="1">
              <a:spcBef>
                <a:spcPct val="50000"/>
              </a:spcBef>
            </a:pPr>
            <a:r>
              <a:rPr lang="en-US" b="1"/>
              <a:t>Reproduction system:</a:t>
            </a:r>
          </a:p>
          <a:p>
            <a:pPr eaLnBrk="1" hangingPunct="1">
              <a:spcBef>
                <a:spcPct val="50000"/>
              </a:spcBef>
            </a:pPr>
            <a:r>
              <a:rPr lang="en-US" sz="1200" b="1"/>
              <a:t>Miscarriage, Deformations, Sterility</a:t>
            </a:r>
          </a:p>
        </p:txBody>
      </p:sp>
      <p:sp>
        <p:nvSpPr>
          <p:cNvPr id="19476" name="Text Box 19"/>
          <p:cNvSpPr txBox="1">
            <a:spLocks noChangeArrowheads="1"/>
          </p:cNvSpPr>
          <p:nvPr/>
        </p:nvSpPr>
        <p:spPr bwMode="auto">
          <a:xfrm>
            <a:off x="4267200" y="5867400"/>
            <a:ext cx="2286000" cy="641350"/>
          </a:xfrm>
          <a:prstGeom prst="rect">
            <a:avLst/>
          </a:prstGeom>
          <a:noFill/>
          <a:ln w="9525">
            <a:noFill/>
            <a:miter lim="800000"/>
            <a:headEnd/>
            <a:tailEnd/>
          </a:ln>
        </p:spPr>
        <p:txBody>
          <a:bodyPr>
            <a:spAutoFit/>
          </a:bodyPr>
          <a:lstStyle/>
          <a:p>
            <a:pPr eaLnBrk="1" hangingPunct="1">
              <a:spcBef>
                <a:spcPct val="50000"/>
              </a:spcBef>
            </a:pPr>
            <a:r>
              <a:rPr lang="en-US" b="1"/>
              <a:t>Bone Marrow:</a:t>
            </a:r>
          </a:p>
          <a:p>
            <a:pPr eaLnBrk="1" hangingPunct="1">
              <a:spcBef>
                <a:spcPct val="50000"/>
              </a:spcBef>
            </a:pPr>
            <a:r>
              <a:rPr lang="en-US" sz="1200" b="1"/>
              <a:t>Leukemia </a:t>
            </a:r>
          </a:p>
        </p:txBody>
      </p:sp>
      <p:sp>
        <p:nvSpPr>
          <p:cNvPr id="19477" name="Text Box 20"/>
          <p:cNvSpPr txBox="1">
            <a:spLocks noChangeArrowheads="1"/>
          </p:cNvSpPr>
          <p:nvPr/>
        </p:nvSpPr>
        <p:spPr bwMode="auto">
          <a:xfrm>
            <a:off x="6172200" y="152400"/>
            <a:ext cx="2438400" cy="1938992"/>
          </a:xfrm>
          <a:prstGeom prst="rect">
            <a:avLst/>
          </a:prstGeom>
          <a:noFill/>
          <a:ln w="9525">
            <a:noFill/>
            <a:miter lim="800000"/>
            <a:headEnd/>
            <a:tailEnd/>
          </a:ln>
        </p:spPr>
        <p:txBody>
          <a:bodyPr>
            <a:spAutoFit/>
          </a:bodyPr>
          <a:lstStyle/>
          <a:p>
            <a:pPr eaLnBrk="1" hangingPunct="1">
              <a:spcBef>
                <a:spcPct val="50000"/>
              </a:spcBef>
            </a:pPr>
            <a:r>
              <a:rPr lang="en-US" sz="4000" b="1" dirty="0">
                <a:solidFill>
                  <a:srgbClr val="CC0000"/>
                </a:solidFill>
              </a:rPr>
              <a:t>Health </a:t>
            </a:r>
            <a:r>
              <a:rPr lang="en-US" sz="4000" b="1" dirty="0" smtClean="0">
                <a:solidFill>
                  <a:srgbClr val="CC0000"/>
                </a:solidFill>
              </a:rPr>
              <a:t>Risks in a Body Shop</a:t>
            </a:r>
            <a:endParaRPr lang="en-US" sz="4000" b="1" dirty="0">
              <a:solidFill>
                <a:srgbClr val="CC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quarter" idx="10"/>
          </p:nvPr>
        </p:nvSpPr>
        <p:spPr/>
        <p:txBody>
          <a:bodyPr/>
          <a:lstStyle/>
          <a:p>
            <a:pPr>
              <a:defRPr/>
            </a:pPr>
            <a:fld id="{F7BA3C24-2F58-44AD-BFF8-03AC717089B7}" type="datetime1">
              <a:rPr lang="en-US"/>
              <a:pPr>
                <a:defRPr/>
              </a:pPr>
              <a:t>3/24/2018</a:t>
            </a:fld>
            <a:endParaRPr lang="en-US" dirty="0"/>
          </a:p>
        </p:txBody>
      </p:sp>
      <p:sp>
        <p:nvSpPr>
          <p:cNvPr id="20483" name="Rectangle 2"/>
          <p:cNvSpPr>
            <a:spLocks noGrp="1" noChangeArrowheads="1"/>
          </p:cNvSpPr>
          <p:nvPr>
            <p:ph type="title"/>
          </p:nvPr>
        </p:nvSpPr>
        <p:spPr>
          <a:xfrm>
            <a:off x="457200" y="304800"/>
            <a:ext cx="8077200" cy="1447800"/>
          </a:xfrm>
        </p:spPr>
        <p:txBody>
          <a:bodyPr/>
          <a:lstStyle/>
          <a:p>
            <a:pPr eaLnBrk="1" hangingPunct="1"/>
            <a:r>
              <a:rPr lang="de-DE" sz="4000" b="1" smtClean="0">
                <a:solidFill>
                  <a:schemeClr val="tx1"/>
                </a:solidFill>
                <a:latin typeface="Tahoma" charset="0"/>
              </a:rPr>
              <a:t>How Harmful Substances Are Transported Into The Body</a:t>
            </a:r>
            <a:endParaRPr lang="en-US" sz="4000" b="1" smtClean="0">
              <a:solidFill>
                <a:schemeClr val="tx1"/>
              </a:solidFill>
              <a:latin typeface="Tahoma" charset="0"/>
            </a:endParaRPr>
          </a:p>
        </p:txBody>
      </p:sp>
      <p:pic>
        <p:nvPicPr>
          <p:cNvPr id="20484" name="Picture 3" descr="Lunge"/>
          <p:cNvPicPr>
            <a:picLocks noGrp="1" noChangeAspect="1" noChangeArrowheads="1"/>
          </p:cNvPicPr>
          <p:nvPr>
            <p:ph sz="half" idx="1"/>
          </p:nvPr>
        </p:nvPicPr>
        <p:blipFill>
          <a:blip r:embed="rId2" cstate="print"/>
          <a:srcRect/>
          <a:stretch>
            <a:fillRect/>
          </a:stretch>
        </p:blipFill>
        <p:spPr>
          <a:xfrm>
            <a:off x="381000" y="3124200"/>
            <a:ext cx="3333750" cy="3209925"/>
          </a:xfrm>
          <a:noFill/>
        </p:spPr>
      </p:pic>
      <p:sp>
        <p:nvSpPr>
          <p:cNvPr id="20485" name="Rectangle 4"/>
          <p:cNvSpPr>
            <a:spLocks noChangeArrowheads="1"/>
          </p:cNvSpPr>
          <p:nvPr/>
        </p:nvSpPr>
        <p:spPr bwMode="auto">
          <a:xfrm>
            <a:off x="1981200" y="1905000"/>
            <a:ext cx="6324600" cy="1190625"/>
          </a:xfrm>
          <a:prstGeom prst="rect">
            <a:avLst/>
          </a:prstGeom>
          <a:noFill/>
          <a:ln w="9525">
            <a:noFill/>
            <a:miter lim="800000"/>
            <a:headEnd/>
            <a:tailEnd/>
          </a:ln>
        </p:spPr>
        <p:txBody>
          <a:bodyPr>
            <a:spAutoFit/>
          </a:bodyPr>
          <a:lstStyle/>
          <a:p>
            <a:pPr eaLnBrk="1" hangingPunct="1"/>
            <a:r>
              <a:rPr lang="de-DE" b="1" dirty="0">
                <a:solidFill>
                  <a:schemeClr val="bg1"/>
                </a:solidFill>
                <a:latin typeface="Times New Roman" charset="0"/>
              </a:rPr>
              <a:t> </a:t>
            </a:r>
            <a:r>
              <a:rPr lang="de-DE" b="1" dirty="0"/>
              <a:t>Particles (overspray, sanding dust)</a:t>
            </a:r>
            <a:endParaRPr lang="de-DE" dirty="0"/>
          </a:p>
          <a:p>
            <a:pPr eaLnBrk="1" hangingPunct="1"/>
            <a:r>
              <a:rPr lang="de-DE" b="1" dirty="0"/>
              <a:t>The graph below shows the structure of the human lung and the particle size of some well-known substances.</a:t>
            </a:r>
          </a:p>
        </p:txBody>
      </p:sp>
      <p:pic>
        <p:nvPicPr>
          <p:cNvPr id="20486" name="Picture 5" descr="MASKE"/>
          <p:cNvPicPr>
            <a:picLocks noGrp="1" noChangeAspect="1" noChangeArrowheads="1"/>
          </p:cNvPicPr>
          <p:nvPr>
            <p:ph sz="half" idx="2"/>
          </p:nvPr>
        </p:nvPicPr>
        <p:blipFill>
          <a:blip r:embed="rId3" cstate="print"/>
          <a:srcRect/>
          <a:stretch>
            <a:fillRect/>
          </a:stretch>
        </p:blipFill>
        <p:spPr>
          <a:xfrm>
            <a:off x="4894263" y="5037138"/>
            <a:ext cx="1009650" cy="1036637"/>
          </a:xfrm>
          <a:noFill/>
        </p:spPr>
      </p:pic>
      <p:sp>
        <p:nvSpPr>
          <p:cNvPr id="20487" name="Rectangle 6"/>
          <p:cNvSpPr>
            <a:spLocks noChangeArrowheads="1"/>
          </p:cNvSpPr>
          <p:nvPr/>
        </p:nvSpPr>
        <p:spPr bwMode="auto">
          <a:xfrm>
            <a:off x="5257800" y="3810000"/>
            <a:ext cx="2590800" cy="915988"/>
          </a:xfrm>
          <a:prstGeom prst="rect">
            <a:avLst/>
          </a:prstGeom>
          <a:noFill/>
          <a:ln w="9525">
            <a:noFill/>
            <a:miter lim="800000"/>
            <a:headEnd/>
            <a:tailEnd/>
          </a:ln>
        </p:spPr>
        <p:txBody>
          <a:bodyPr>
            <a:spAutoFit/>
          </a:bodyPr>
          <a:lstStyle/>
          <a:p>
            <a:pPr eaLnBrk="1" hangingPunct="1"/>
            <a:r>
              <a:rPr lang="de-DE" b="1"/>
              <a:t>Windpipe 10 micron</a:t>
            </a:r>
          </a:p>
          <a:p>
            <a:pPr eaLnBrk="1" hangingPunct="1"/>
            <a:r>
              <a:rPr lang="de-DE" b="1"/>
              <a:t>Bronchi 10 - 5 micron</a:t>
            </a:r>
          </a:p>
        </p:txBody>
      </p:sp>
      <p:sp>
        <p:nvSpPr>
          <p:cNvPr id="20488" name="Rectangle 7"/>
          <p:cNvSpPr>
            <a:spLocks noChangeArrowheads="1"/>
          </p:cNvSpPr>
          <p:nvPr/>
        </p:nvSpPr>
        <p:spPr bwMode="auto">
          <a:xfrm>
            <a:off x="6248400" y="4724400"/>
            <a:ext cx="2590800" cy="1190625"/>
          </a:xfrm>
          <a:prstGeom prst="rect">
            <a:avLst/>
          </a:prstGeom>
          <a:noFill/>
          <a:ln w="9525">
            <a:noFill/>
            <a:miter lim="800000"/>
            <a:headEnd/>
            <a:tailEnd/>
          </a:ln>
        </p:spPr>
        <p:txBody>
          <a:bodyPr>
            <a:spAutoFit/>
          </a:bodyPr>
          <a:lstStyle/>
          <a:p>
            <a:pPr eaLnBrk="1" hangingPunct="1"/>
            <a:r>
              <a:rPr lang="de-DE" b="1"/>
              <a:t>Bronchioles 5 - 1 micron</a:t>
            </a:r>
          </a:p>
          <a:p>
            <a:pPr eaLnBrk="1" hangingPunct="1"/>
            <a:r>
              <a:rPr lang="de-DE" b="1"/>
              <a:t>Alveoles 1 - 0,01 micron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Isocyanates</a:t>
            </a:r>
            <a:r>
              <a:rPr lang="en-US" dirty="0" smtClean="0"/>
              <a:t> in the </a:t>
            </a:r>
            <a:r>
              <a:rPr lang="en-US" dirty="0" err="1" smtClean="0"/>
              <a:t>bodyshop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Starting in June of 2013, OSHA was given a mandate to determine </a:t>
            </a:r>
            <a:r>
              <a:rPr lang="en-US" dirty="0" err="1" smtClean="0"/>
              <a:t>isocyanate</a:t>
            </a:r>
            <a:r>
              <a:rPr lang="en-US" dirty="0" smtClean="0"/>
              <a:t> protection in the collision industry and part of the mandate, an OSHA inspection could inspect for </a:t>
            </a:r>
            <a:r>
              <a:rPr lang="en-US" dirty="0" err="1" smtClean="0"/>
              <a:t>isocyanate</a:t>
            </a:r>
            <a:r>
              <a:rPr lang="en-US" dirty="0" smtClean="0"/>
              <a:t> protection without a complaint.  They could also inspect to see that any lifts/hoists in a body shop have been inspected.  Again inspection without a complaint. So what are </a:t>
            </a:r>
            <a:r>
              <a:rPr lang="en-US" dirty="0" err="1" smtClean="0"/>
              <a:t>isocyanates</a:t>
            </a:r>
            <a:r>
              <a:rPr lang="en-US" dirty="0" smtClean="0"/>
              <a:t>, where are they found in the body shop and what PPE is necessary for </a:t>
            </a:r>
            <a:r>
              <a:rPr lang="en-US" dirty="0" err="1" smtClean="0"/>
              <a:t>isocyanate</a:t>
            </a:r>
            <a:r>
              <a:rPr lang="en-US" dirty="0" smtClean="0"/>
              <a:t> protection.</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Isocyanates</a:t>
            </a:r>
            <a:r>
              <a:rPr lang="en-US" dirty="0" smtClean="0"/>
              <a:t> in the </a:t>
            </a:r>
            <a:r>
              <a:rPr lang="en-US" dirty="0" err="1" smtClean="0"/>
              <a:t>bodyshop</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I</a:t>
            </a:r>
            <a:r>
              <a:rPr lang="en-US" i="1" dirty="0" err="1" smtClean="0"/>
              <a:t>socyanates</a:t>
            </a:r>
            <a:r>
              <a:rPr lang="en-US" i="1" dirty="0" smtClean="0"/>
              <a:t> are powerful irritants to the mucous membranes of the eyes and gastrointestinal and respiratory tracts. Direct skin contact can also cause marked inflammation. </a:t>
            </a:r>
            <a:r>
              <a:rPr lang="en-US" i="1" dirty="0" err="1" smtClean="0"/>
              <a:t>Isocyanates</a:t>
            </a:r>
            <a:r>
              <a:rPr lang="en-US" i="1" dirty="0" smtClean="0"/>
              <a:t> can also sensitize workers, making them subject to severe asthma attacks if they are exposed again. There is evidence that both respiratory and dermal exposures can lead to sensitization. Death from severe asthma in some sensitized subjects has been reported. Workers potentially exposed to </a:t>
            </a:r>
            <a:r>
              <a:rPr lang="en-US" i="1" dirty="0" err="1" smtClean="0"/>
              <a:t>isocyanates</a:t>
            </a:r>
            <a:r>
              <a:rPr lang="en-US" i="1" dirty="0" smtClean="0"/>
              <a:t> that experience persistent or recurring eye irritation, nasal congestion, dry or sore throat, cold-like symptoms, cough, shortness of breath, wheezing, or chest tightness should see a physician knowledgeable in work-related health problems.</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Isocyanates</a:t>
            </a:r>
            <a:r>
              <a:rPr lang="en-US" dirty="0" smtClean="0"/>
              <a:t> in the </a:t>
            </a:r>
            <a:r>
              <a:rPr lang="en-US" dirty="0" err="1" smtClean="0"/>
              <a:t>bodyshop</a:t>
            </a:r>
            <a:endParaRPr lang="en-US" dirty="0"/>
          </a:p>
        </p:txBody>
      </p:sp>
      <p:sp>
        <p:nvSpPr>
          <p:cNvPr id="3" name="Content Placeholder 2"/>
          <p:cNvSpPr>
            <a:spLocks noGrp="1"/>
          </p:cNvSpPr>
          <p:nvPr>
            <p:ph idx="1"/>
          </p:nvPr>
        </p:nvSpPr>
        <p:spPr/>
        <p:txBody>
          <a:bodyPr>
            <a:normAutofit fontScale="92500" lnSpcReduction="20000"/>
          </a:bodyPr>
          <a:lstStyle/>
          <a:p>
            <a:r>
              <a:rPr lang="en-US" i="1" dirty="0" err="1" smtClean="0"/>
              <a:t>Isocyanate</a:t>
            </a:r>
            <a:r>
              <a:rPr lang="en-US" i="1" dirty="0" smtClean="0"/>
              <a:t> exposure generally occurs through inhalation and/or dermal routes. Depending on the </a:t>
            </a:r>
            <a:r>
              <a:rPr lang="en-US" i="1" dirty="0" err="1" smtClean="0"/>
              <a:t>isocyanate</a:t>
            </a:r>
            <a:r>
              <a:rPr lang="en-US" i="1" dirty="0" smtClean="0"/>
              <a:t> type and the application method, there may be significant exposure potential from either, or both, of these routes and this should be considered in the risk management approach. </a:t>
            </a:r>
            <a:endParaRPr lang="en-US" dirty="0" smtClean="0"/>
          </a:p>
          <a:p>
            <a:r>
              <a:rPr lang="en-US" i="1" dirty="0" smtClean="0"/>
              <a:t>Inhalation exposure can occur when </a:t>
            </a:r>
            <a:r>
              <a:rPr lang="en-US" i="1" dirty="0" err="1" smtClean="0"/>
              <a:t>isocyanates</a:t>
            </a:r>
            <a:r>
              <a:rPr lang="en-US" i="1" dirty="0" smtClean="0"/>
              <a:t> are present in the workplace air, either as a vapor or an aerosol. In some instances, airborne </a:t>
            </a:r>
            <a:r>
              <a:rPr lang="en-US" i="1" dirty="0" err="1" smtClean="0"/>
              <a:t>isocyanates</a:t>
            </a:r>
            <a:r>
              <a:rPr lang="en-US" i="1" dirty="0" smtClean="0"/>
              <a:t> can be present in both of these forms simultaneously. </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Isocyanates</a:t>
            </a:r>
            <a:r>
              <a:rPr lang="en-US" dirty="0" smtClean="0"/>
              <a:t> in the </a:t>
            </a:r>
            <a:r>
              <a:rPr lang="en-US" dirty="0" err="1" smtClean="0"/>
              <a:t>bodyshop</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Aerosols can be generated by deliberate means, such as spraying, or inadvertently when </a:t>
            </a:r>
            <a:r>
              <a:rPr lang="en-US" i="1" dirty="0" err="1" smtClean="0"/>
              <a:t>isocyanates</a:t>
            </a:r>
            <a:r>
              <a:rPr lang="en-US" i="1" dirty="0" smtClean="0"/>
              <a:t> are mechanically agitated or vigorously disturbed. For example, fine aerosol particles will be generated when liquids are brush applied or poured from one vessel to another. However, the amount of aerosol generated in this way will usually be much lower than from spraying processes. Where solid </a:t>
            </a:r>
            <a:r>
              <a:rPr lang="en-US" i="1" dirty="0" err="1" smtClean="0"/>
              <a:t>isocyanates</a:t>
            </a:r>
            <a:r>
              <a:rPr lang="en-US" i="1" dirty="0" smtClean="0"/>
              <a:t> are handled, there is potential for airborne dust to be generated. </a:t>
            </a:r>
            <a:endParaRPr lang="en-US" dirty="0" smtClean="0"/>
          </a:p>
          <a:p>
            <a:r>
              <a:rPr lang="en-US" i="1" dirty="0" smtClean="0"/>
              <a:t>Dermal (skin) exposure can occur wherever there is potential for workers’ skin to come into contact with </a:t>
            </a:r>
            <a:r>
              <a:rPr lang="en-US" i="1" dirty="0" err="1" smtClean="0"/>
              <a:t>isocyanates</a:t>
            </a:r>
            <a:r>
              <a:rPr lang="en-US" i="1" dirty="0" smtClean="0"/>
              <a:t>. The main mechanisms by which dermal exposure to </a:t>
            </a:r>
            <a:r>
              <a:rPr lang="en-US" i="1" dirty="0" err="1" smtClean="0"/>
              <a:t>isocyanates</a:t>
            </a:r>
            <a:r>
              <a:rPr lang="en-US" i="1" dirty="0" smtClean="0"/>
              <a:t> occur are: </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Isocyanates</a:t>
            </a:r>
            <a:r>
              <a:rPr lang="en-US" dirty="0" smtClean="0"/>
              <a:t> in the </a:t>
            </a:r>
            <a:r>
              <a:rPr lang="en-US" dirty="0" err="1" smtClean="0"/>
              <a:t>bodyshop</a:t>
            </a:r>
            <a:endParaRPr lang="en-US" dirty="0"/>
          </a:p>
        </p:txBody>
      </p:sp>
      <p:sp>
        <p:nvSpPr>
          <p:cNvPr id="3" name="Content Placeholder 2"/>
          <p:cNvSpPr>
            <a:spLocks noGrp="1"/>
          </p:cNvSpPr>
          <p:nvPr>
            <p:ph idx="1"/>
          </p:nvPr>
        </p:nvSpPr>
        <p:spPr/>
        <p:txBody>
          <a:bodyPr>
            <a:normAutofit fontScale="92500" lnSpcReduction="20000"/>
          </a:bodyPr>
          <a:lstStyle/>
          <a:p>
            <a:pPr lvl="0"/>
            <a:r>
              <a:rPr lang="en-US" i="1" dirty="0" smtClean="0"/>
              <a:t>Direct contact with workers’ skin</a:t>
            </a:r>
            <a:endParaRPr lang="en-US" dirty="0" smtClean="0"/>
          </a:p>
          <a:p>
            <a:pPr lvl="0"/>
            <a:r>
              <a:rPr lang="en-US" i="1" dirty="0" smtClean="0"/>
              <a:t>Deposition of aerosol from the air onto workers’ skin</a:t>
            </a:r>
            <a:endParaRPr lang="en-US" dirty="0" smtClean="0"/>
          </a:p>
          <a:p>
            <a:pPr lvl="0"/>
            <a:r>
              <a:rPr lang="en-US" i="1" dirty="0" smtClean="0"/>
              <a:t>Splashing, during pouring or mixing activities for example. </a:t>
            </a:r>
            <a:endParaRPr lang="en-US" dirty="0" smtClean="0"/>
          </a:p>
          <a:p>
            <a:pPr lvl="0"/>
            <a:r>
              <a:rPr lang="en-US" i="1" dirty="0" smtClean="0"/>
              <a:t>Handling contaminated items such as tools or used personal protective equipment (PPE)</a:t>
            </a:r>
            <a:endParaRPr lang="en-US" dirty="0" smtClean="0"/>
          </a:p>
          <a:p>
            <a:pPr lvl="0"/>
            <a:r>
              <a:rPr lang="en-US" i="1" dirty="0" smtClean="0"/>
              <a:t>Contact with contaminated surfaces, such as control panels or process plant, during maintenance for</a:t>
            </a:r>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5914.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ppt5914.tmp</Template>
  <TotalTime>475</TotalTime>
  <Words>2018</Words>
  <Application>Microsoft Office PowerPoint</Application>
  <PresentationFormat>On-screen Show (4:3)</PresentationFormat>
  <Paragraphs>142</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ppt5914.tmp</vt:lpstr>
      <vt:lpstr>SCRS’ Education Committee Presents</vt:lpstr>
      <vt:lpstr>Some of the most dangerous places to work.</vt:lpstr>
      <vt:lpstr>Slide 3</vt:lpstr>
      <vt:lpstr>How Harmful Substances Are Transported Into The Body</vt:lpstr>
      <vt:lpstr>Isocyanates in the bodyshop</vt:lpstr>
      <vt:lpstr>Isocyanates in the bodyshop</vt:lpstr>
      <vt:lpstr>Isocyanates in the bodyshop</vt:lpstr>
      <vt:lpstr>Isocyanates in the bodyshop</vt:lpstr>
      <vt:lpstr>Isocyanates in the bodyshop</vt:lpstr>
      <vt:lpstr>Isocyanates in the bodyshop</vt:lpstr>
      <vt:lpstr>Respirator with various types of filters.</vt:lpstr>
      <vt:lpstr>OSHA Regulations on Respirators</vt:lpstr>
      <vt:lpstr>OSHA Regulations on Respirators</vt:lpstr>
      <vt:lpstr>A respirator fit test is now required for the person who polishes a vehicle with rubbing compound. Now Body Technicians &amp; their helpers, Paint Technicians and &amp; their helpers and Polishers will need a yearly fit test.  Kent Automotive can conduct the test and no charge.</vt:lpstr>
      <vt:lpstr>OSHA Qualitative Fit Testing</vt:lpstr>
      <vt:lpstr>OSHA Mandatory Fit test Requirements</vt:lpstr>
      <vt:lpstr>Did you know that it is an OSHA violation if the respirator is not stored in an enclosed container when not in use?</vt:lpstr>
      <vt:lpstr>June 1, 2016: All employers that use, handle, or store hazardous chemicals must update alternative workplace labeling and hazard communication programs, as necessary, and provide additional employee training for newly identified physical or health hazards.</vt:lpstr>
      <vt:lpstr>The Occupational Safety and Health Administration (OSHA) has issued a final rule to curb lung cancer, silicosis, chronic obstructive pulmonary disease and kidney disease in America's workers by limiting their exposure to respirable crystalline silica. The rule is comprised of two standards, one for Construction and one for General Industry and Maritime.</vt:lpstr>
      <vt:lpstr>Both standards contained in the final rule take effect on June 23, 2016., after which industries have one to five years to comply with most requirements, based on the following schedule:General Industry and Maritime - June 23, 2018, two years after the effective date.</vt:lpstr>
      <vt:lpstr>Where in the body shop do you find Crystalline Silica?</vt:lpstr>
      <vt:lpstr>What Personal Protection Equipment is necessary for Crystalline Silica?</vt:lpstr>
      <vt:lpstr>The Hazard Communication Standard (HCS) requires chemical manufacturers, distributors, or importers to provide Safety Data Sheets (SDSs) (formerly known as Material Safety Data Sheets or MSDSs) to communicate the hazards of hazardous chemical products. As of June 1, 2015, the HCS will require new SDSs to be in a uniform format, and include the section numbers, the headings, and associated information.</vt:lpstr>
      <vt:lpstr>Slide 24</vt:lpstr>
      <vt:lpstr>Slide 25</vt:lpstr>
      <vt:lpstr>Battery Powered Fresh Air System from 3M</vt:lpstr>
      <vt:lpstr>SATA Paint Suits By Dan-Am</vt:lpstr>
      <vt:lpstr>Let Kent Automotive be your   Safety supplier.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SCRS’ Education Committee Presents</dc:title>
  <dc:creator>toby</dc:creator>
  <cp:lastModifiedBy>toby</cp:lastModifiedBy>
  <cp:revision>30</cp:revision>
  <dcterms:created xsi:type="dcterms:W3CDTF">2015-01-08T04:25:36Z</dcterms:created>
  <dcterms:modified xsi:type="dcterms:W3CDTF">2018-03-25T02:11:21Z</dcterms:modified>
</cp:coreProperties>
</file>