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2" r:id="rId3"/>
    <p:sldId id="293" r:id="rId4"/>
    <p:sldId id="294" r:id="rId5"/>
    <p:sldId id="311" r:id="rId6"/>
    <p:sldId id="296" r:id="rId7"/>
    <p:sldId id="297" r:id="rId8"/>
    <p:sldId id="298" r:id="rId9"/>
    <p:sldId id="309" r:id="rId10"/>
    <p:sldId id="300" r:id="rId11"/>
    <p:sldId id="310" r:id="rId12"/>
    <p:sldId id="302" r:id="rId13"/>
    <p:sldId id="303" r:id="rId14"/>
    <p:sldId id="304" r:id="rId15"/>
    <p:sldId id="305" r:id="rId16"/>
    <p:sldId id="306" r:id="rId17"/>
    <p:sldId id="307" r:id="rId18"/>
    <p:sldId id="30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D9A48-3DBC-43DF-965D-EF8BFF776E75}"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02EA7-1D8C-47AB-B082-8F36897D58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F1A46-442E-494F-AAEB-787001AB3045}" type="datetimeFigureOut">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C7FC-E8ED-48CA-92A2-1D4321BE3E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F1A46-442E-494F-AAEB-787001AB3045}"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7FC-E8ED-48CA-92A2-1D4321BE3E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9A48-3DBC-43DF-965D-EF8BFF776E75}" type="datetimeFigureOut">
              <a:rPr lang="en-US" smtClean="0"/>
              <a:pPr/>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02EA7-1D8C-47AB-B082-8F36897D58BD}" type="slidenum">
              <a:rPr lang="en-US" smtClean="0"/>
              <a:pPr/>
              <a:t>‹#›</a:t>
            </a:fld>
            <a:endParaRPr lang="en-US"/>
          </a:p>
        </p:txBody>
      </p:sp>
    </p:spTree>
    <p:extLst>
      <p:ext uri="{BB962C8B-B14F-4D97-AF65-F5344CB8AC3E}">
        <p14:creationId xmlns="" xmlns:p14="http://schemas.microsoft.com/office/powerpoint/2010/main" val="19914378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toby\Desktop\1920's%20cars%20crashing-wUCfPJYKIRI_WMV%20V8.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toby\Desktop\1997-2003%20Ford%20F-150%20crash%20test%20(IIHS)_NEW.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toby\Desktop\Ford%20F-150%20SuperCrew%20_%202011%20_%20Frontal%20Crash%20Test%20_%20NHTSA%20_%20CrashNet1.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toby\Desktop\2017%20Audi%20Q7%20small%20overlap%20IIHS%20crash%20test-dfG4SqPYcSA_x264.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0"/>
            <a:ext cx="7772400" cy="793376"/>
          </a:xfrm>
        </p:spPr>
        <p:txBody>
          <a:bodyPr>
            <a:normAutofit/>
          </a:bodyPr>
          <a:lstStyle/>
          <a:p>
            <a:r>
              <a:rPr lang="en-US" sz="4000" dirty="0" smtClean="0">
                <a:solidFill>
                  <a:srgbClr val="002060"/>
                </a:solidFill>
                <a:latin typeface="Calibri" pitchFamily="34" charset="0"/>
              </a:rPr>
              <a:t>SCRS’ Education Committee Presents</a:t>
            </a:r>
            <a:endParaRPr lang="en-US" sz="4000" dirty="0">
              <a:solidFill>
                <a:srgbClr val="002060"/>
              </a:solidFill>
              <a:latin typeface="Calibri" pitchFamily="34" charset="0"/>
            </a:endParaRPr>
          </a:p>
        </p:txBody>
      </p:sp>
      <p:sp>
        <p:nvSpPr>
          <p:cNvPr id="3" name="Subtitle 2"/>
          <p:cNvSpPr>
            <a:spLocks noGrp="1"/>
          </p:cNvSpPr>
          <p:nvPr>
            <p:ph type="subTitle" idx="1"/>
          </p:nvPr>
        </p:nvSpPr>
        <p:spPr>
          <a:xfrm>
            <a:off x="533400" y="4724400"/>
            <a:ext cx="7772400" cy="1752600"/>
          </a:xfrm>
        </p:spPr>
        <p:txBody>
          <a:bodyPr>
            <a:normAutofit fontScale="55000" lnSpcReduction="20000"/>
          </a:bodyPr>
          <a:lstStyle/>
          <a:p>
            <a:r>
              <a:rPr lang="en-US" sz="5400" dirty="0" smtClean="0">
                <a:latin typeface="Arial Black" pitchFamily="34" charset="0"/>
              </a:rPr>
              <a:t>The Importance of Understanding How Energy Moves in a Vehicle that is Involved in an Accident.</a:t>
            </a:r>
          </a:p>
          <a:p>
            <a:r>
              <a:rPr lang="en-US" dirty="0" smtClean="0">
                <a:latin typeface="Arial Black" pitchFamily="34" charset="0"/>
              </a:rPr>
              <a:t>April, 2016– Seattle, WA</a:t>
            </a:r>
          </a:p>
          <a:p>
            <a:endParaRPr lang="en-US" dirty="0" smtClean="0">
              <a:latin typeface="Arial Black" pitchFamily="34" charset="0"/>
            </a:endParaRPr>
          </a:p>
          <a:p>
            <a:endParaRPr lang="en-US" dirty="0">
              <a:latin typeface="Arial Blac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3" y="1"/>
            <a:ext cx="9139518" cy="3635036"/>
          </a:xfrm>
          <a:prstGeom prst="rect">
            <a:avLst/>
          </a:prstGeom>
        </p:spPr>
      </p:pic>
    </p:spTree>
    <p:extLst>
      <p:ext uri="{BB962C8B-B14F-4D97-AF65-F5344CB8AC3E}">
        <p14:creationId xmlns:p14="http://schemas.microsoft.com/office/powerpoint/2010/main" xmlns="" val="1482722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ScreenShot006.jpg"/>
          <p:cNvPicPr>
            <a:picLocks noChangeAspect="1"/>
          </p:cNvPicPr>
          <p:nvPr/>
        </p:nvPicPr>
        <p:blipFill>
          <a:blip r:embed="rId2" cstate="print"/>
          <a:srcRect b="21838"/>
          <a:stretch>
            <a:fillRect/>
          </a:stretch>
        </p:blipFill>
        <p:spPr bwMode="auto">
          <a:xfrm>
            <a:off x="4114800" y="1524000"/>
            <a:ext cx="4572000" cy="4191000"/>
          </a:xfrm>
          <a:prstGeom prst="rect">
            <a:avLst/>
          </a:prstGeom>
          <a:noFill/>
          <a:ln w="9525">
            <a:noFill/>
            <a:miter lim="800000"/>
            <a:headEnd/>
            <a:tailEnd/>
          </a:ln>
        </p:spPr>
      </p:pic>
      <p:sp>
        <p:nvSpPr>
          <p:cNvPr id="31748" name="Oval 5"/>
          <p:cNvSpPr>
            <a:spLocks noChangeArrowheads="1"/>
          </p:cNvSpPr>
          <p:nvPr/>
        </p:nvSpPr>
        <p:spPr bwMode="auto">
          <a:xfrm>
            <a:off x="6172200" y="3429000"/>
            <a:ext cx="381000" cy="381000"/>
          </a:xfrm>
          <a:prstGeom prst="ellipse">
            <a:avLst/>
          </a:prstGeom>
          <a:noFill/>
          <a:ln w="38100" algn="ctr">
            <a:solidFill>
              <a:srgbClr val="002060"/>
            </a:solidFill>
            <a:round/>
            <a:headEnd/>
            <a:tailEnd/>
          </a:ln>
        </p:spPr>
        <p:txBody>
          <a:bodyPr/>
          <a:lstStyle/>
          <a:p>
            <a:endParaRPr lang="en-US"/>
          </a:p>
        </p:txBody>
      </p:sp>
      <p:pic>
        <p:nvPicPr>
          <p:cNvPr id="2050" name="Picture 2" descr="https://mopar.snapon.com/FileServerRoot/CatManFiles/FilesPublished/EQS/Mopar/Images/717-MEM17100-1.jpg"/>
          <p:cNvPicPr>
            <a:picLocks noChangeAspect="1" noChangeArrowheads="1"/>
          </p:cNvPicPr>
          <p:nvPr/>
        </p:nvPicPr>
        <p:blipFill>
          <a:blip r:embed="rId3" cstate="print"/>
          <a:srcRect/>
          <a:stretch>
            <a:fillRect/>
          </a:stretch>
        </p:blipFill>
        <p:spPr bwMode="auto">
          <a:xfrm>
            <a:off x="457200" y="1752600"/>
            <a:ext cx="3581400" cy="3962400"/>
          </a:xfrm>
          <a:prstGeom prst="rect">
            <a:avLst/>
          </a:prstGeom>
          <a:noFill/>
        </p:spPr>
      </p:pic>
      <p:sp>
        <p:nvSpPr>
          <p:cNvPr id="6" name="TextBox 5"/>
          <p:cNvSpPr txBox="1"/>
          <p:nvPr/>
        </p:nvSpPr>
        <p:spPr>
          <a:xfrm>
            <a:off x="3352800" y="381000"/>
            <a:ext cx="2841804" cy="707886"/>
          </a:xfrm>
          <a:prstGeom prst="rect">
            <a:avLst/>
          </a:prstGeom>
          <a:noFill/>
        </p:spPr>
        <p:txBody>
          <a:bodyPr wrap="none" rtlCol="0">
            <a:spAutoFit/>
          </a:bodyPr>
          <a:lstStyle/>
          <a:p>
            <a:r>
              <a:rPr lang="en-US" sz="4000" dirty="0" smtClean="0"/>
              <a:t>Pre-measure</a:t>
            </a:r>
            <a:endParaRPr lang="en-US" sz="4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772400" cy="1143000"/>
          </a:xfrm>
        </p:spPr>
        <p:txBody>
          <a:bodyPr>
            <a:normAutofit/>
          </a:bodyPr>
          <a:lstStyle/>
          <a:p>
            <a:r>
              <a:rPr lang="en-US" sz="2000" dirty="0" smtClean="0">
                <a:solidFill>
                  <a:schemeClr val="accent1"/>
                </a:solidFill>
              </a:rPr>
              <a:t>Courtesy of Chief Automotive</a:t>
            </a:r>
            <a:endParaRPr lang="en-US" sz="2000" dirty="0">
              <a:solidFill>
                <a:schemeClr val="accent1"/>
              </a:solidFill>
            </a:endParaRPr>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Displaying Five Step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Five Steps.jpg"/>
          <p:cNvPicPr>
            <a:picLocks noChangeAspect="1"/>
          </p:cNvPicPr>
          <p:nvPr/>
        </p:nvPicPr>
        <p:blipFill>
          <a:blip r:embed="rId2" cstate="print"/>
          <a:stretch>
            <a:fillRect/>
          </a:stretch>
        </p:blipFill>
        <p:spPr>
          <a:xfrm>
            <a:off x="1524000" y="1143000"/>
            <a:ext cx="5410200" cy="3959225"/>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7772400" cy="1143000"/>
          </a:xfrm>
        </p:spPr>
        <p:txBody>
          <a:bodyPr>
            <a:normAutofit/>
          </a:bodyPr>
          <a:lstStyle/>
          <a:p>
            <a:r>
              <a:rPr lang="en-US" sz="1600" dirty="0" smtClean="0">
                <a:solidFill>
                  <a:schemeClr val="accent1"/>
                </a:solidFill>
              </a:rPr>
              <a:t>Courtesy of Chief Automotive</a:t>
            </a:r>
            <a:endParaRPr lang="en-US" sz="1600" dirty="0">
              <a:solidFill>
                <a:schemeClr val="accent1"/>
              </a:solidFill>
            </a:endParaRPr>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9" name="Picture 1"/>
          <p:cNvPicPr>
            <a:picLocks noChangeAspect="1" noChangeArrowheads="1"/>
          </p:cNvPicPr>
          <p:nvPr/>
        </p:nvPicPr>
        <p:blipFill>
          <a:blip r:embed="rId2" cstate="print"/>
          <a:srcRect/>
          <a:stretch>
            <a:fillRect/>
          </a:stretch>
        </p:blipFill>
        <p:spPr bwMode="auto">
          <a:xfrm>
            <a:off x="1676400" y="381000"/>
            <a:ext cx="4876800" cy="5029200"/>
          </a:xfrm>
          <a:prstGeom prst="rect">
            <a:avLst/>
          </a:prstGeom>
          <a:noFill/>
          <a:ln w="9525">
            <a:noFill/>
            <a:miter lim="800000"/>
            <a:headEnd/>
            <a:tailEnd/>
          </a:ln>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7772400" cy="1143000"/>
          </a:xfrm>
        </p:spPr>
        <p:txBody>
          <a:bodyPr>
            <a:normAutofit/>
          </a:bodyPr>
          <a:lstStyle/>
          <a:p>
            <a:r>
              <a:rPr lang="en-US" sz="1600" dirty="0" smtClean="0">
                <a:solidFill>
                  <a:schemeClr val="accent1"/>
                </a:solidFill>
              </a:rPr>
              <a:t>Courtesy of Chief Automotive</a:t>
            </a:r>
            <a:endParaRPr lang="en-US" sz="1600" dirty="0">
              <a:solidFill>
                <a:schemeClr val="accent1"/>
              </a:solidFill>
            </a:endParaRPr>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Picture1.png"/>
          <p:cNvPicPr>
            <a:picLocks noChangeAspect="1"/>
          </p:cNvPicPr>
          <p:nvPr/>
        </p:nvPicPr>
        <p:blipFill>
          <a:blip r:embed="rId2" cstate="print"/>
          <a:stretch>
            <a:fillRect/>
          </a:stretch>
        </p:blipFill>
        <p:spPr>
          <a:xfrm>
            <a:off x="2819400" y="457200"/>
            <a:ext cx="2870979" cy="4937352"/>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772400" cy="1143000"/>
          </a:xfrm>
        </p:spPr>
        <p:txBody>
          <a:bodyPr>
            <a:normAutofit/>
          </a:bodyPr>
          <a:lstStyle/>
          <a:p>
            <a:r>
              <a:rPr lang="en-US" sz="1600" dirty="0" smtClean="0">
                <a:solidFill>
                  <a:schemeClr val="accent1"/>
                </a:solidFill>
              </a:rPr>
              <a:t>Courtesy of Chief Automotive</a:t>
            </a:r>
            <a:endParaRPr lang="en-US" sz="1600" dirty="0">
              <a:solidFill>
                <a:schemeClr val="accent1"/>
              </a:solidFill>
            </a:endParaRPr>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p:cNvPicPr>
            <a:picLocks noChangeAspect="1" noChangeArrowheads="1"/>
          </p:cNvPicPr>
          <p:nvPr/>
        </p:nvPicPr>
        <p:blipFill>
          <a:blip r:embed="rId2" cstate="print"/>
          <a:srcRect/>
          <a:stretch>
            <a:fillRect/>
          </a:stretch>
        </p:blipFill>
        <p:spPr bwMode="auto">
          <a:xfrm>
            <a:off x="1447800" y="533400"/>
            <a:ext cx="6019800" cy="5181600"/>
          </a:xfrm>
          <a:prstGeom prst="rect">
            <a:avLst/>
          </a:prstGeom>
          <a:noFill/>
          <a:ln w="9525">
            <a:noFill/>
            <a:miter lim="800000"/>
            <a:headEnd/>
            <a:tailEnd/>
          </a:ln>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5" name="Rectangle 1"/>
          <p:cNvSpPr>
            <a:spLocks noChangeArrowheads="1"/>
          </p:cNvSpPr>
          <p:nvPr/>
        </p:nvSpPr>
        <p:spPr bwMode="auto">
          <a:xfrm>
            <a:off x="762000" y="606624"/>
            <a:ext cx="8119210" cy="553997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SOPs for Frame/Benching a Vehicle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Black"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Obtain the estimate for the vehicle being repaired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Obtain the OEM data for the specific vehicle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Gather all necessary tools needed for the repair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Make sure all weld on parts are correct and available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Pull up data on repaired vehicle from Equipment Mfg.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Remove any parts for access to pinch welds or other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Black" pitchFamily="34" charset="0"/>
                <a:ea typeface="Calibri" pitchFamily="34" charset="0"/>
                <a:cs typeface="Times New Roman" pitchFamily="18" charset="0"/>
              </a:rPr>
              <a:t>    m</a:t>
            </a: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ethods of attachments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Place vehicle on frame machine or bench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Attach vehicle on pinch weld clamps or other recommend clamping systems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Remove tires and wheels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Disconnect the Battery if necessary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Remove additional parts for access if necessary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Set up measuring system or jigs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Pull to correct Mash, Sway, Sag and/or Diamond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Remove and install all parts as specified in the estimate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Re-measure vehicle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Install tires and wheels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Replace any corrosion protection items necessary at this junction of the repair.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Remove vehicle from the frame machine or bench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Repair pinch welds if necessary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Replace equipment to proper storage areas.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normAutofit fontScale="90000"/>
          </a:bodyPr>
          <a:lstStyle/>
          <a:p>
            <a:r>
              <a:rPr lang="en-US" dirty="0" smtClean="0"/>
              <a:t>March 2016 Issue of Hammer &amp; Dolly Magazine</a:t>
            </a:r>
            <a:endParaRPr lang="en-US"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026" name="Object 2"/>
          <p:cNvGraphicFramePr>
            <a:graphicFrameLocks noChangeAspect="1"/>
          </p:cNvGraphicFramePr>
          <p:nvPr/>
        </p:nvGraphicFramePr>
        <p:xfrm>
          <a:off x="762000" y="1676400"/>
          <a:ext cx="3140075" cy="4368800"/>
        </p:xfrm>
        <a:graphic>
          <a:graphicData uri="http://schemas.openxmlformats.org/presentationml/2006/ole">
            <p:oleObj spid="_x0000_s1026" name="Acrobat Document" r:id="rId3" imgW="5829300" imgH="7543800" progId="AcroExch.Document.11">
              <p:embed/>
            </p:oleObj>
          </a:graphicData>
        </a:graphic>
      </p:graphicFrame>
      <p:pic>
        <p:nvPicPr>
          <p:cNvPr id="3" name="Picture 4"/>
          <p:cNvPicPr>
            <a:picLocks noChangeAspect="1" noChangeArrowheads="1"/>
          </p:cNvPicPr>
          <p:nvPr/>
        </p:nvPicPr>
        <p:blipFill>
          <a:blip r:embed="rId4" cstate="print"/>
          <a:srcRect l="17857"/>
          <a:stretch>
            <a:fillRect/>
          </a:stretch>
        </p:blipFill>
        <p:spPr bwMode="auto">
          <a:xfrm>
            <a:off x="4419600" y="1676400"/>
            <a:ext cx="3886200" cy="4267200"/>
          </a:xfrm>
          <a:prstGeom prst="rect">
            <a:avLst/>
          </a:prstGeom>
          <a:noFill/>
          <a:ln w="9525">
            <a:noFill/>
            <a:miter lim="800000"/>
            <a:headEnd/>
            <a:tailEnd/>
          </a:ln>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143000"/>
          </a:xfrm>
        </p:spPr>
        <p:txBody>
          <a:bodyPr>
            <a:noAutofit/>
          </a:bodyPr>
          <a:lstStyle/>
          <a:p>
            <a:pPr algn="just"/>
            <a:r>
              <a:rPr lang="en-US" sz="3200" dirty="0" smtClean="0"/>
              <a:t>A body shop repaired a Range Rover</a:t>
            </a:r>
            <a:br>
              <a:rPr lang="en-US" sz="3200" dirty="0" smtClean="0"/>
            </a:br>
            <a:r>
              <a:rPr lang="en-US" sz="3200" dirty="0" smtClean="0"/>
              <a:t>and the vehicle was re-inspected by another repair facility.  It was determined that the original repairs did not follow OEM printed procedures and there was still additional frame damage that was missed on the estimate and by the repair tech.  A case of fraud was brought against the original body shop and a judgment of nearly a half a million dollars was awarded to the plaintiff.</a:t>
            </a:r>
            <a:endParaRPr lang="en-US" sz="3200"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772400" cy="1143000"/>
          </a:xfrm>
        </p:spPr>
        <p:txBody>
          <a:bodyPr>
            <a:noAutofit/>
          </a:bodyPr>
          <a:lstStyle/>
          <a:p>
            <a:pPr algn="l"/>
            <a:r>
              <a:rPr lang="en-US" sz="2400" dirty="0" smtClean="0"/>
              <a:t>Ladies and Gentlemen</a:t>
            </a:r>
            <a:br>
              <a:rPr lang="en-US" sz="2400" dirty="0" smtClean="0"/>
            </a:br>
            <a:r>
              <a:rPr lang="en-US" sz="2400" dirty="0" smtClean="0"/>
              <a:t>It is time that repairers stop repairing cars to satisfy insurance KPI’s and start to repair vehicles to insure the safety of the driver and the passengers.  It is nearly impossible to have a car towed into a shop and complete tear down including pre measuring done in 24 hours.  We need to stop fooling ourselves.  Today's vehicles need </a:t>
            </a:r>
            <a:r>
              <a:rPr lang="en-US" sz="2400" smtClean="0"/>
              <a:t>to be thoroughly </a:t>
            </a:r>
            <a:r>
              <a:rPr lang="en-US" sz="2400" dirty="0" smtClean="0"/>
              <a:t>inspected and all structural damage measured and identified.  OEM procedures need to be adhered to and not what an insurance adjusted wants in order to make numbers.  This law suit should be an eye opener to all repairers.  If you think this is a one time event, you are kidding yourself.  </a:t>
            </a:r>
            <a:br>
              <a:rPr lang="en-US" sz="2400" dirty="0" smtClean="0"/>
            </a:br>
            <a:r>
              <a:rPr lang="en-US" sz="2400" dirty="0" smtClean="0"/>
              <a:t>Toby Chess</a:t>
            </a:r>
            <a:endParaRPr lang="en-US" sz="2400"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52400" y="1143000"/>
            <a:ext cx="8229600" cy="3416320"/>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Understand how energy flows through a vehicle when it is involved in an accident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normAutofit fontScale="90000"/>
          </a:bodyPr>
          <a:lstStyle/>
          <a:p>
            <a:r>
              <a:rPr lang="en-US" dirty="0" smtClean="0"/>
              <a:t>One of the first barrier crash test recorded</a:t>
            </a:r>
            <a:endParaRPr lang="en-US"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1920's cars crashing-wUCfPJYKIRI_WMV V8.wmv">
            <a:hlinkClick r:id="" action="ppaction://media"/>
          </p:cNvPr>
          <p:cNvPicPr>
            <a:picLocks noRot="1" noChangeAspect="1"/>
          </p:cNvPicPr>
          <p:nvPr>
            <a:videoFile r:link="rId1"/>
          </p:nvPr>
        </p:nvPicPr>
        <p:blipFill>
          <a:blip r:embed="rId3" cstate="print"/>
          <a:stretch>
            <a:fillRect/>
          </a:stretch>
        </p:blipFill>
        <p:spPr>
          <a:xfrm>
            <a:off x="1828800" y="2133600"/>
            <a:ext cx="5029200" cy="3581400"/>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762000" y="381000"/>
            <a:ext cx="7848600" cy="1077218"/>
          </a:xfrm>
          <a:prstGeom prst="rect">
            <a:avLst/>
          </a:prstGeom>
          <a:noFill/>
        </p:spPr>
        <p:txBody>
          <a:bodyPr wrap="square" rtlCol="0">
            <a:spAutoFit/>
          </a:bodyPr>
          <a:lstStyle/>
          <a:p>
            <a:pPr algn="ctr"/>
            <a:r>
              <a:rPr lang="en-US" sz="3200" dirty="0" smtClean="0">
                <a:latin typeface="Arial Black" pitchFamily="34" charset="0"/>
              </a:rPr>
              <a:t>2001 Ford F150 Front Barrier Crash Test</a:t>
            </a:r>
            <a:endParaRPr lang="en-US" sz="3200" dirty="0">
              <a:latin typeface="Arial Black" pitchFamily="34" charset="0"/>
            </a:endParaRPr>
          </a:p>
        </p:txBody>
      </p:sp>
      <p:pic>
        <p:nvPicPr>
          <p:cNvPr id="10" name="1997-2003 Ford F-150 crash test (IIHS)_NEW.wmv">
            <a:hlinkClick r:id="" action="ppaction://media"/>
          </p:cNvPr>
          <p:cNvPicPr>
            <a:picLocks noRot="1" noChangeAspect="1"/>
          </p:cNvPicPr>
          <p:nvPr>
            <a:videoFile r:link="rId1"/>
          </p:nvPr>
        </p:nvPicPr>
        <p:blipFill>
          <a:blip r:embed="rId3" cstate="print"/>
          <a:stretch>
            <a:fillRect/>
          </a:stretch>
        </p:blipFill>
        <p:spPr>
          <a:xfrm>
            <a:off x="914400" y="1905000"/>
            <a:ext cx="6858000" cy="4114800"/>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7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676400" y="457200"/>
            <a:ext cx="6248400" cy="1077218"/>
          </a:xfrm>
          <a:prstGeom prst="rect">
            <a:avLst/>
          </a:prstGeom>
          <a:noFill/>
        </p:spPr>
        <p:txBody>
          <a:bodyPr wrap="square" rtlCol="0">
            <a:spAutoFit/>
          </a:bodyPr>
          <a:lstStyle/>
          <a:p>
            <a:r>
              <a:rPr lang="en-US" sz="3200" dirty="0" smtClean="0">
                <a:latin typeface="Arial Black" pitchFamily="34" charset="0"/>
              </a:rPr>
              <a:t>2011 Ford F150 Front Barrier Crash Test</a:t>
            </a:r>
            <a:endParaRPr lang="en-US" sz="3200" dirty="0">
              <a:latin typeface="Arial Black" pitchFamily="34" charset="0"/>
            </a:endParaRPr>
          </a:p>
        </p:txBody>
      </p:sp>
      <p:pic>
        <p:nvPicPr>
          <p:cNvPr id="8" name="Ford F-150 SuperCrew _ 2011 _ Frontal Crash Test _ NHTSA _ CrashNet1.mp4">
            <a:hlinkClick r:id="" action="ppaction://media"/>
          </p:cNvPr>
          <p:cNvPicPr>
            <a:picLocks noRot="1" noChangeAspect="1"/>
          </p:cNvPicPr>
          <p:nvPr>
            <a:videoFile r:link="rId1"/>
          </p:nvPr>
        </p:nvPicPr>
        <p:blipFill>
          <a:blip r:embed="rId3" cstate="print"/>
          <a:stretch>
            <a:fillRect/>
          </a:stretch>
        </p:blipFill>
        <p:spPr>
          <a:xfrm>
            <a:off x="1371600" y="2057400"/>
            <a:ext cx="5638800" cy="3657600"/>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2017 Audi Q7 small overlap IIHS crash test-dfG4SqPYcSA_x264.wmv">
            <a:hlinkClick r:id="" action="ppaction://media"/>
          </p:cNvPr>
          <p:cNvPicPr>
            <a:picLocks noRot="1" noChangeAspect="1"/>
          </p:cNvPicPr>
          <p:nvPr>
            <a:videoFile r:link="rId1"/>
          </p:nvPr>
        </p:nvPicPr>
        <p:blipFill>
          <a:blip r:embed="rId3" cstate="print"/>
          <a:stretch>
            <a:fillRect/>
          </a:stretch>
        </p:blipFill>
        <p:spPr>
          <a:xfrm>
            <a:off x="1143000" y="1143000"/>
            <a:ext cx="6858000" cy="4572000"/>
          </a:xfrm>
          <a:prstGeom prst="rect">
            <a:avLst/>
          </a:prstGeom>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4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dirty="0" smtClean="0"/>
              <a:t>I-CAR’s NEW 16 Class</a:t>
            </a:r>
            <a:endParaRPr lang="en-US"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descr="https://lh3.googleusercontent.com/tsUCaquw4Sg_EUnjjJUChiiGzXvlCa2EWf0JKHbJMOQgA5b-2BzNzIX5kVAShjpbQ5TP=s630-fcrop64=1,0000006effffff90"/>
          <p:cNvPicPr>
            <a:picLocks noChangeAspect="1" noChangeArrowheads="1"/>
          </p:cNvPicPr>
          <p:nvPr/>
        </p:nvPicPr>
        <p:blipFill>
          <a:blip r:embed="rId2" cstate="print"/>
          <a:srcRect/>
          <a:stretch>
            <a:fillRect/>
          </a:stretch>
        </p:blipFill>
        <p:spPr bwMode="auto">
          <a:xfrm>
            <a:off x="1371600" y="1752600"/>
            <a:ext cx="6000750" cy="3362325"/>
          </a:xfrm>
          <a:prstGeom prst="rect">
            <a:avLst/>
          </a:prstGeom>
          <a:noFill/>
        </p:spPr>
      </p:pic>
      <p:pic>
        <p:nvPicPr>
          <p:cNvPr id="4100" name="Picture 4" descr="https://www.i-car.com/I-CAR/media/Media_library_01/Sliders/Collision%20Repair/Slides/thumbails/NEW16_Thumbnail.jpg?width=167&amp;height=96&amp;ext=.jpg"/>
          <p:cNvPicPr>
            <a:picLocks noChangeAspect="1" noChangeArrowheads="1"/>
          </p:cNvPicPr>
          <p:nvPr/>
        </p:nvPicPr>
        <p:blipFill>
          <a:blip r:embed="rId3" cstate="print"/>
          <a:srcRect/>
          <a:stretch>
            <a:fillRect/>
          </a:stretch>
        </p:blipFill>
        <p:spPr bwMode="auto">
          <a:xfrm>
            <a:off x="2438400" y="5410200"/>
            <a:ext cx="4343400" cy="1219200"/>
          </a:xfrm>
          <a:prstGeom prst="rect">
            <a:avLst/>
          </a:prstGeom>
          <a:noFill/>
        </p:spPr>
      </p:pic>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normAutofit fontScale="90000"/>
          </a:bodyPr>
          <a:lstStyle/>
          <a:p>
            <a:r>
              <a:rPr lang="en-US" dirty="0" smtClean="0"/>
              <a:t>Page taken from I-CAR’s NEW 16 Class Presentation</a:t>
            </a:r>
            <a:endParaRPr lang="en-US" dirty="0"/>
          </a:p>
        </p:txBody>
      </p:sp>
      <p:sp>
        <p:nvSpPr>
          <p:cNvPr id="1028" name="AutoShape 4"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isplaying Brochure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isplaying Brochure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 name="Picture 1"/>
          <p:cNvPicPr>
            <a:picLocks noChangeAspect="1" noChangeArrowheads="1"/>
          </p:cNvPicPr>
          <p:nvPr/>
        </p:nvPicPr>
        <p:blipFill>
          <a:blip r:embed="rId2" cstate="print"/>
          <a:srcRect b="59524"/>
          <a:stretch>
            <a:fillRect/>
          </a:stretch>
        </p:blipFill>
        <p:spPr bwMode="auto">
          <a:xfrm>
            <a:off x="609600" y="1447800"/>
            <a:ext cx="6705600" cy="5181600"/>
          </a:xfrm>
          <a:prstGeom prst="rect">
            <a:avLst/>
          </a:prstGeom>
          <a:noFill/>
          <a:ln w="9525">
            <a:noFill/>
            <a:miter lim="800000"/>
            <a:headEnd/>
            <a:tailEnd/>
          </a:ln>
        </p:spPr>
      </p:pic>
      <p:sp>
        <p:nvSpPr>
          <p:cNvPr id="9" name="Rectangle 8"/>
          <p:cNvSpPr/>
          <p:nvPr/>
        </p:nvSpPr>
        <p:spPr>
          <a:xfrm>
            <a:off x="990600" y="1828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84666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Pre-measure</a:t>
            </a:r>
            <a:endParaRPr lang="en-US" dirty="0"/>
          </a:p>
        </p:txBody>
      </p:sp>
      <p:pic>
        <p:nvPicPr>
          <p:cNvPr id="4" name="Picture 3" descr="Picture 267.jpg"/>
          <p:cNvPicPr>
            <a:picLocks noChangeAspect="1"/>
          </p:cNvPicPr>
          <p:nvPr/>
        </p:nvPicPr>
        <p:blipFill>
          <a:blip r:embed="rId2" cstate="print"/>
          <a:stretch>
            <a:fillRect/>
          </a:stretch>
        </p:blipFill>
        <p:spPr>
          <a:xfrm>
            <a:off x="1066800" y="1447800"/>
            <a:ext cx="6781800" cy="3962400"/>
          </a:xfrm>
          <a:prstGeom prst="rect">
            <a:avLst/>
          </a:prstGeom>
        </p:spPr>
      </p:pic>
    </p:spTree>
    <p:extLst>
      <p:ext uri="{BB962C8B-B14F-4D97-AF65-F5344CB8AC3E}">
        <p14:creationId xmlns="" xmlns:p14="http://schemas.microsoft.com/office/powerpoint/2010/main" val="2826113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5914.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ppt5914.tmp</Template>
  <TotalTime>405</TotalTime>
  <Words>275</Words>
  <Application>Microsoft Office PowerPoint</Application>
  <PresentationFormat>On-screen Show (4:3)</PresentationFormat>
  <Paragraphs>42</Paragraphs>
  <Slides>18</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ppt5914.tmp</vt:lpstr>
      <vt:lpstr>Acrobat Document</vt:lpstr>
      <vt:lpstr>SCRS’ Education Committee Presents</vt:lpstr>
      <vt:lpstr>Slide 2</vt:lpstr>
      <vt:lpstr>One of the first barrier crash test recorded</vt:lpstr>
      <vt:lpstr>Slide 4</vt:lpstr>
      <vt:lpstr>Slide 5</vt:lpstr>
      <vt:lpstr>Slide 6</vt:lpstr>
      <vt:lpstr>I-CAR’s NEW 16 Class</vt:lpstr>
      <vt:lpstr>Page taken from I-CAR’s NEW 16 Class Presentation</vt:lpstr>
      <vt:lpstr>Pre-measure</vt:lpstr>
      <vt:lpstr>Slide 10</vt:lpstr>
      <vt:lpstr>Courtesy of Chief Automotive</vt:lpstr>
      <vt:lpstr>Courtesy of Chief Automotive</vt:lpstr>
      <vt:lpstr>Courtesy of Chief Automotive</vt:lpstr>
      <vt:lpstr>Courtesy of Chief Automotive</vt:lpstr>
      <vt:lpstr>Slide 15</vt:lpstr>
      <vt:lpstr>March 2016 Issue of Hammer &amp; Dolly Magazine</vt:lpstr>
      <vt:lpstr>A body shop repaired a Range Rover and the vehicle was re-inspected by another repair facility.  It was determined that the original repairs did not follow OEM printed procedures and there was still additional frame damage that was missed on the estimate and by the repair tech.  A case of fraud was brought against the original body shop and a judgment of nearly a half a million dollars was awarded to the plaintiff.</vt:lpstr>
      <vt:lpstr>Ladies and Gentlemen It is time that repairers stop repairing cars to satisfy insurance KPI’s and start to repair vehicles to insure the safety of the driver and the passengers.  It is nearly impossible to have a car towed into a shop and complete tear down including pre measuring done in 24 hours.  We need to stop fooling ourselves.  Today's vehicles need to be thoroughly inspected and all structural damage measured and identified.  OEM procedures need to be adhered to and not what an insurance adjusted wants in order to make numbers.  This law suit should be an eye opener to all repairers.  If you think this is a one time event, you are kidding yourself.   Toby Chess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SCRS’ Education Committee Presents</dc:title>
  <dc:creator>toby</dc:creator>
  <cp:lastModifiedBy>toby</cp:lastModifiedBy>
  <cp:revision>19</cp:revision>
  <dcterms:created xsi:type="dcterms:W3CDTF">2015-01-08T04:25:36Z</dcterms:created>
  <dcterms:modified xsi:type="dcterms:W3CDTF">2016-04-14T19:38:56Z</dcterms:modified>
</cp:coreProperties>
</file>