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85" r:id="rId4"/>
    <p:sldId id="266" r:id="rId5"/>
    <p:sldId id="269" r:id="rId6"/>
    <p:sldId id="261" r:id="rId7"/>
    <p:sldId id="259" r:id="rId8"/>
    <p:sldId id="288" r:id="rId9"/>
    <p:sldId id="260" r:id="rId10"/>
    <p:sldId id="278" r:id="rId11"/>
    <p:sldId id="289" r:id="rId12"/>
    <p:sldId id="272" r:id="rId13"/>
    <p:sldId id="286" r:id="rId14"/>
    <p:sldId id="271" r:id="rId15"/>
    <p:sldId id="281" r:id="rId16"/>
    <p:sldId id="282" r:id="rId17"/>
    <p:sldId id="267" r:id="rId18"/>
    <p:sldId id="268" r:id="rId19"/>
    <p:sldId id="273" r:id="rId20"/>
    <p:sldId id="263" r:id="rId21"/>
    <p:sldId id="262" r:id="rId22"/>
    <p:sldId id="276" r:id="rId23"/>
    <p:sldId id="274" r:id="rId24"/>
    <p:sldId id="265" r:id="rId25"/>
    <p:sldId id="264" r:id="rId26"/>
    <p:sldId id="277" r:id="rId27"/>
    <p:sldId id="270" r:id="rId28"/>
    <p:sldId id="287" r:id="rId29"/>
    <p:sldId id="275" r:id="rId30"/>
    <p:sldId id="279" r:id="rId31"/>
    <p:sldId id="280" r:id="rId32"/>
    <p:sldId id="283" r:id="rId33"/>
    <p:sldId id="290"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8" y="-39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540F9C-11AE-4626-A407-59A6C107996F}" type="datetimeFigureOut">
              <a:rPr lang="en-US" smtClean="0"/>
              <a:pPr/>
              <a:t>1/13/2019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3B99F4-1DEE-4215-AC9B-EC1DCA5EB0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3B99F4-1DEE-4215-AC9B-EC1DCA5EB0A2}"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3B99F4-1DEE-4215-AC9B-EC1DCA5EB0A2}"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A17B14-D219-4D50-AAB5-FB2A172EFF6E}"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07443-1DB3-46CD-9E70-5A612A1377AB}" type="slidenum">
              <a:rPr lang="en-US" smtClean="0"/>
              <a:pPr/>
              <a:t>‹#›</a:t>
            </a:fld>
            <a:endParaRPr lang="en-US"/>
          </a:p>
        </p:txBody>
      </p:sp>
    </p:spTree>
    <p:extLst>
      <p:ext uri="{BB962C8B-B14F-4D97-AF65-F5344CB8AC3E}">
        <p14:creationId xmlns:p14="http://schemas.microsoft.com/office/powerpoint/2010/main" xmlns="" val="366559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17B14-D219-4D50-AAB5-FB2A172EFF6E}"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07443-1DB3-46CD-9E70-5A612A1377AB}" type="slidenum">
              <a:rPr lang="en-US" smtClean="0"/>
              <a:pPr/>
              <a:t>‹#›</a:t>
            </a:fld>
            <a:endParaRPr lang="en-US"/>
          </a:p>
        </p:txBody>
      </p:sp>
    </p:spTree>
    <p:extLst>
      <p:ext uri="{BB962C8B-B14F-4D97-AF65-F5344CB8AC3E}">
        <p14:creationId xmlns:p14="http://schemas.microsoft.com/office/powerpoint/2010/main" xmlns="" val="80140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17B14-D219-4D50-AAB5-FB2A172EFF6E}"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07443-1DB3-46CD-9E70-5A612A1377AB}" type="slidenum">
              <a:rPr lang="en-US" smtClean="0"/>
              <a:pPr/>
              <a:t>‹#›</a:t>
            </a:fld>
            <a:endParaRPr lang="en-US"/>
          </a:p>
        </p:txBody>
      </p:sp>
    </p:spTree>
    <p:extLst>
      <p:ext uri="{BB962C8B-B14F-4D97-AF65-F5344CB8AC3E}">
        <p14:creationId xmlns:p14="http://schemas.microsoft.com/office/powerpoint/2010/main" xmlns="" val="51072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17B14-D219-4D50-AAB5-FB2A172EFF6E}"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07443-1DB3-46CD-9E70-5A612A1377AB}" type="slidenum">
              <a:rPr lang="en-US" smtClean="0"/>
              <a:pPr/>
              <a:t>‹#›</a:t>
            </a:fld>
            <a:endParaRPr lang="en-US"/>
          </a:p>
        </p:txBody>
      </p:sp>
    </p:spTree>
    <p:extLst>
      <p:ext uri="{BB962C8B-B14F-4D97-AF65-F5344CB8AC3E}">
        <p14:creationId xmlns:p14="http://schemas.microsoft.com/office/powerpoint/2010/main" xmlns="" val="64060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A17B14-D219-4D50-AAB5-FB2A172EFF6E}"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07443-1DB3-46CD-9E70-5A612A1377AB}" type="slidenum">
              <a:rPr lang="en-US" smtClean="0"/>
              <a:pPr/>
              <a:t>‹#›</a:t>
            </a:fld>
            <a:endParaRPr lang="en-US"/>
          </a:p>
        </p:txBody>
      </p:sp>
    </p:spTree>
    <p:extLst>
      <p:ext uri="{BB962C8B-B14F-4D97-AF65-F5344CB8AC3E}">
        <p14:creationId xmlns:p14="http://schemas.microsoft.com/office/powerpoint/2010/main" xmlns="" val="132733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A17B14-D219-4D50-AAB5-FB2A172EFF6E}"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07443-1DB3-46CD-9E70-5A612A1377AB}" type="slidenum">
              <a:rPr lang="en-US" smtClean="0"/>
              <a:pPr/>
              <a:t>‹#›</a:t>
            </a:fld>
            <a:endParaRPr lang="en-US"/>
          </a:p>
        </p:txBody>
      </p:sp>
    </p:spTree>
    <p:extLst>
      <p:ext uri="{BB962C8B-B14F-4D97-AF65-F5344CB8AC3E}">
        <p14:creationId xmlns:p14="http://schemas.microsoft.com/office/powerpoint/2010/main" xmlns="" val="1218700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A17B14-D219-4D50-AAB5-FB2A172EFF6E}" type="datetimeFigureOut">
              <a:rPr lang="en-US" smtClean="0"/>
              <a:pPr/>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07443-1DB3-46CD-9E70-5A612A1377AB}" type="slidenum">
              <a:rPr lang="en-US" smtClean="0"/>
              <a:pPr/>
              <a:t>‹#›</a:t>
            </a:fld>
            <a:endParaRPr lang="en-US"/>
          </a:p>
        </p:txBody>
      </p:sp>
    </p:spTree>
    <p:extLst>
      <p:ext uri="{BB962C8B-B14F-4D97-AF65-F5344CB8AC3E}">
        <p14:creationId xmlns:p14="http://schemas.microsoft.com/office/powerpoint/2010/main" xmlns="" val="288925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A17B14-D219-4D50-AAB5-FB2A172EFF6E}" type="datetimeFigureOut">
              <a:rPr lang="en-US" smtClean="0"/>
              <a:pPr/>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07443-1DB3-46CD-9E70-5A612A1377AB}" type="slidenum">
              <a:rPr lang="en-US" smtClean="0"/>
              <a:pPr/>
              <a:t>‹#›</a:t>
            </a:fld>
            <a:endParaRPr lang="en-US"/>
          </a:p>
        </p:txBody>
      </p:sp>
    </p:spTree>
    <p:extLst>
      <p:ext uri="{BB962C8B-B14F-4D97-AF65-F5344CB8AC3E}">
        <p14:creationId xmlns:p14="http://schemas.microsoft.com/office/powerpoint/2010/main" xmlns="" val="246713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17B14-D219-4D50-AAB5-FB2A172EFF6E}" type="datetimeFigureOut">
              <a:rPr lang="en-US" smtClean="0"/>
              <a:pPr/>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07443-1DB3-46CD-9E70-5A612A1377AB}" type="slidenum">
              <a:rPr lang="en-US" smtClean="0"/>
              <a:pPr/>
              <a:t>‹#›</a:t>
            </a:fld>
            <a:endParaRPr lang="en-US"/>
          </a:p>
        </p:txBody>
      </p:sp>
    </p:spTree>
    <p:extLst>
      <p:ext uri="{BB962C8B-B14F-4D97-AF65-F5344CB8AC3E}">
        <p14:creationId xmlns:p14="http://schemas.microsoft.com/office/powerpoint/2010/main" xmlns="" val="263888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17B14-D219-4D50-AAB5-FB2A172EFF6E}"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07443-1DB3-46CD-9E70-5A612A1377AB}" type="slidenum">
              <a:rPr lang="en-US" smtClean="0"/>
              <a:pPr/>
              <a:t>‹#›</a:t>
            </a:fld>
            <a:endParaRPr lang="en-US"/>
          </a:p>
        </p:txBody>
      </p:sp>
    </p:spTree>
    <p:extLst>
      <p:ext uri="{BB962C8B-B14F-4D97-AF65-F5344CB8AC3E}">
        <p14:creationId xmlns:p14="http://schemas.microsoft.com/office/powerpoint/2010/main" xmlns="" val="344504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17B14-D219-4D50-AAB5-FB2A172EFF6E}"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07443-1DB3-46CD-9E70-5A612A1377AB}" type="slidenum">
              <a:rPr lang="en-US" smtClean="0"/>
              <a:pPr/>
              <a:t>‹#›</a:t>
            </a:fld>
            <a:endParaRPr lang="en-US"/>
          </a:p>
        </p:txBody>
      </p:sp>
    </p:spTree>
    <p:extLst>
      <p:ext uri="{BB962C8B-B14F-4D97-AF65-F5344CB8AC3E}">
        <p14:creationId xmlns:p14="http://schemas.microsoft.com/office/powerpoint/2010/main" xmlns="" val="4244803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7A17B14-D219-4D50-AAB5-FB2A172EFF6E}" type="datetimeFigureOut">
              <a:rPr lang="en-US" smtClean="0"/>
              <a:pPr/>
              <a:t>1/13/2019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007443-1DB3-46CD-9E70-5A612A1377AB}" type="slidenum">
              <a:rPr lang="en-US" smtClean="0"/>
              <a:pPr/>
              <a:t>‹#›</a:t>
            </a:fld>
            <a:endParaRPr lang="en-US"/>
          </a:p>
        </p:txBody>
      </p:sp>
    </p:spTree>
    <p:extLst>
      <p:ext uri="{BB962C8B-B14F-4D97-AF65-F5344CB8AC3E}">
        <p14:creationId xmlns:p14="http://schemas.microsoft.com/office/powerpoint/2010/main" xmlns="" val="556480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ved=2ahUKEwjCmq_hz8veAhXWGTQIHQ5pADAQjRx6BAgBEAQ&amp;url=http://www.uniram.com/pdfs/UR800QVAC.pdf&amp;psig=AOvVaw1hbeXxiUU4A1rahCYlHDjz&amp;ust=154200103947473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Cmq_hz8veAhXWGTQIHQ5pADAQjRx6BAgBEAQ&amp;url=http://www.uniram.com/pdfs/UR800QVAC.pdf&amp;psig=AOvVaw1hbeXxiUU4A1rahCYlHDjz&amp;ust=1542001039474732" TargetMode="External"/><Relationship Id="rId2" Type="http://schemas.openxmlformats.org/officeDocument/2006/relationships/slideLayout" Target="../slideLayouts/slideLayout2.xml"/><Relationship Id="rId1" Type="http://schemas.openxmlformats.org/officeDocument/2006/relationships/video" Target="file:///C:\Users\toby\Desktop\KECO%20K-Beam%20Bridge%20Lifter%20(1).wmv"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url?sa=i&amp;rct=j&amp;q=&amp;esrc=s&amp;source=images&amp;cd=&amp;cad=rja&amp;uact=8&amp;ved=2ahUKEwj3ipnq_M3eAhXcJTQIHcvuCKcQjRx6BAgBEAU&amp;url=https://www.monti.de/en/company/about-us/monti-tools-inc&amp;psig=AOvVaw2xfWgvx613bpmuUFxcWplr&amp;ust=154208187447631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Users\toby\Desktop\Rust%20Removal%20and%20Fillet%20Weld%20Cleaning%20&#166;%20MONTI%20Bristle%20Blaster.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url?sa=i&amp;rct=j&amp;q=&amp;esrc=s&amp;source=images&amp;cd=&amp;cad=rja&amp;uact=8&amp;ved=2ahUKEwjE8ZOC1c3eAhUnsVQKHeZtBrwQjRx6BAgBEAU&amp;url=https://toolguyd.com/tekton-usa-screwdrivers/&amp;psig=AOvVaw1oiw7IZVBxSLnrQrYUT2SM&amp;ust=1542071189900644"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hyperlink" Target="https://www.google.com/url?sa=i&amp;rct=j&amp;q=&amp;esrc=s&amp;source=images&amp;cd=&amp;ved=2ahUKEwi0_veX1c3eAhVkzVQKHW-8DKIQjRx6BAgBEAU&amp;url=https://www.tekton.com/angle-head-open-end-wrench-sets-keeper&amp;psig=AOvVaw3thOfRldHGqCd_GBLotSpl&amp;ust=154207124330517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file:///C:\Users\toby\Desktop\rae.M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com/url?sa=i&amp;rct=j&amp;q=&amp;esrc=s&amp;source=images&amp;cd=&amp;cad=rja&amp;uact=8&amp;ved=2ahUKEwii8tvS5sveAhVqilQKHVWnAn8QjRx6BAgBEAU&amp;url=https://www.weldingsuppliesfromioc.com/miller-multimatic-220-ac-dc-multiprocess-welder&amp;psig=AOvVaw1bHDb0Nn_QA9QPi8DIMstP&amp;ust=154200720532863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UrNLJnM7fAhWUMX0KHeTnCdoQjRx6BAgBEAU&amp;url=https://www.polyvance.com/Hand-Seamer-1/6146/&amp;psig=AOvVaw1YDJU3beiTgkQs_FkwIcra&amp;ust=1546488450572261"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hyperlink" Target="https://www.google.com/url?sa=i&amp;rct=j&amp;q=&amp;esrc=s&amp;source=images&amp;cd=&amp;cad=rja&amp;uact=8&amp;ved=2ahUKEwjw4NP81c3eAhXjGjQIHfoIDIwQjRx6BAgBEAU&amp;url=https://car-o-liner.com/product/ctr9/&amp;psig=AOvVaw2VQpBhn_j4iEtDxx5Zud80&amp;ust=154207145176290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39eM1MveAhWHJ3wKHSbqDWkQjRx6BAgBEAU&amp;url=https://wallmektools.com/product/01-00033-compact-wheel-bearing-mounting-tool/&amp;psig=AOvVaw1q8owTlF9IrWKKHvOHpZ0j&amp;ust=1542002225354700" TargetMode="External"/><Relationship Id="rId2" Type="http://schemas.openxmlformats.org/officeDocument/2006/relationships/hyperlink" Target="https://www.google.com/url?sa=i&amp;rct=j&amp;q=&amp;esrc=s&amp;source=images&amp;cd=&amp;cad=rja&amp;uact=8&amp;ved=2ahUKEwi-39eM1MveAhWHJ3wKHSbqDWkQjRx6BAgBEAU&amp;url=https://wallmektools.com/product/01-00033-compact-wheel-bearing-mounting-tool/&amp;psig=AOvVaw1q8owTlF9IrWKKHvOHpZ0j&amp;ust=1542002225354700" TargetMode="Externa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https://www.google.com/url?sa=i&amp;rct=j&amp;q=&amp;esrc=s&amp;source=images&amp;cd=&amp;cad=rja&amp;uact=8&amp;ved=2ahUKEwiRkduI3c3eAhUJE3wKHZBzAPUQjRx6BAgBEAU&amp;url=https://wallmektools.com/product/01-00027-dismounting-tool-bolted-3-bolts-wheel-bearinghub-opel-insignia-astra-vectra-saab-9-5/&amp;psig=AOvVaw39CuwDORmadRfg4i1phiay&amp;ust=1542073270481993" TargetMode="Externa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file:///C:\Users\toby\Desktop\toby%203.mp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google.com/url?sa=i&amp;rct=j&amp;q=&amp;esrc=s&amp;source=images&amp;cd=&amp;cad=rja&amp;uact=8&amp;ved=&amp;url=https://www.ebay.com/itm/Power-Probe-ECT3000-Short-Finder-Open-Circuit-Tracer-Kit-BRAND-NEW-RELEASE-/282110495223&amp;psig=AOvVaw3RAbegcQ16h6fTlwIYL7DR&amp;ust=154203410371142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ideo" Target="file:///C:\Users\toby\Desktop\Electronic%20Circuit%20Tracer%20ECT3000.wm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d86fXoc7fAhVWHjQIHSgdCS8QjRx6BAgBEAU&amp;url=https://www.dentfix.com/shop-1/Door-Skin-Pliers-p119147150&amp;psig=AOvVaw0MQPDoufBHhsKpZ7kSe2sY&amp;ust=1546489819670175" TargetMode="Externa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sa=i&amp;rct=j&amp;q=&amp;esrc=s&amp;source=images&amp;cd=&amp;cad=rja&amp;uact=8&amp;ved=2ahUKEwi1942d4dDfAhUJiVQKHY5qD4oQjRx6BAgBEAU&amp;url=https://speedsport.com/lifestyle/foose-selected-as-sema-hof-inductee/&amp;psig=AOvVaw3OnTpUmRnyCkKvDsBRsF0g&amp;ust=154657552328633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om/url?sa=i&amp;rct=j&amp;q=&amp;esrc=s&amp;source=images&amp;cd=&amp;cad=rja&amp;uact=8&amp;ved=2ahUKEwjpgYWA7sbfAhUPHHwKHdXcCg0QjRx6BAgBEAU&amp;url=http://www.astrotools.com/sunlight-500-lumen-rechargeable-handheld-dual-temperature-color-match-light.html&amp;psig=AOvVaw31iACNn2YMWaG6neqPlgYu&amp;ust=154623543145951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xn76a4tDfAhUrl1QKHXuzAcEQjRx6BAgBEAU&amp;url=https://www.autobodytoolmart.com/equalizer-pinchweld-preparation-kit-wk6set-p-28892.aspx&amp;psig=AOvVaw3Ca6FngCnpGfMIs4PoMkQW&amp;ust=1546575823836249" TargetMode="External"/><Relationship Id="rId7"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2ahUKEwjHzcrC4tDfAhXo0FQKHRblA48QjRx6BAgBEAU&amp;url=https://www.youtube.com/watch?v=VATJ7HhLOXw&amp;psig=AOvVaw3Ca6FngCnpGfMIs4PoMkQW&amp;ust=1546575823836249" TargetMode="External"/><Relationship Id="rId5" Type="http://schemas.openxmlformats.org/officeDocument/2006/relationships/image" Target="../media/image52.jpeg"/><Relationship Id="rId4" Type="http://schemas.openxmlformats.org/officeDocument/2006/relationships/hyperlink" Target="https://www.google.com/url?sa=i&amp;rct=j&amp;q=&amp;esrc=s&amp;source=images&amp;cd=&amp;cad=rja&amp;uact=8&amp;ved=2ahUKEwiptdGn4tDfAhWGGnwKHbl4C1cQjRx6BAgBEAU&amp;url=https://www.amazon.com/dp/B01BLK9IXC&amp;psig=AOvVaw3Ca6FngCnpGfMIs4PoMkQW&amp;ust=154657582383624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2ahUKEwiN8cPX4sveAhXJjlQKHbTPAesQjRx6BAgBEAU&amp;url=http://www.truflexsanders.com/&amp;psig=AOvVaw2jf4nIbelR8TKLDevy1BSL&amp;ust=154200614436272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vercoat.com/product-detail/base-part/100135/us/"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ved=2ahUKEwjCmq_hz8veAhXWGTQIHQ5pADAQjRx6BAgBEAQ&amp;url=http://www.uniram.com/pdfs/UR800QVAC.pdf&amp;psig=AOvVaw1hbeXxiUU4A1rahCYlHDjz&amp;ust=1542001039474732"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8652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KECO Glue Gun Kits</a:t>
            </a:r>
            <a:endParaRPr lang="en-US" dirty="0"/>
          </a:p>
        </p:txBody>
      </p:sp>
      <p:sp>
        <p:nvSpPr>
          <p:cNvPr id="16386" name="AutoShape 2" descr="Image result for uni ram mobile vacuum">
            <a:hlinkClick r:id="rId2"/>
          </p:cNvPr>
          <p:cNvSpPr>
            <a:spLocks noChangeAspect="1" noChangeArrowheads="1"/>
          </p:cNvSpPr>
          <p:nvPr/>
        </p:nvSpPr>
        <p:spPr bwMode="auto">
          <a:xfrm>
            <a:off x="114300" y="-960438"/>
            <a:ext cx="876300" cy="2000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e result for uni ram mobile vacuum">
            <a:hlinkClick r:id="rId2"/>
          </p:cNvPr>
          <p:cNvSpPr>
            <a:spLocks noChangeAspect="1" noChangeArrowheads="1"/>
          </p:cNvSpPr>
          <p:nvPr/>
        </p:nvSpPr>
        <p:spPr bwMode="auto">
          <a:xfrm>
            <a:off x="114300" y="-960438"/>
            <a:ext cx="876300" cy="2000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Image result for uni ram mobile vacuum">
            <a:hlinkClick r:id="rId2"/>
          </p:cNvPr>
          <p:cNvSpPr>
            <a:spLocks noChangeAspect="1" noChangeArrowheads="1"/>
          </p:cNvSpPr>
          <p:nvPr/>
        </p:nvSpPr>
        <p:spPr bwMode="auto">
          <a:xfrm>
            <a:off x="114300" y="-960438"/>
            <a:ext cx="876300" cy="2000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4" name="Picture 2" descr="Paintless-Dent-Repair-PDR-Kits-pullers-KECO-K-Bar-Deluxe-Body-Repair-Kit"/>
          <p:cNvPicPr>
            <a:picLocks noChangeAspect="1" noChangeArrowheads="1"/>
          </p:cNvPicPr>
          <p:nvPr/>
        </p:nvPicPr>
        <p:blipFill>
          <a:blip r:embed="rId3" cstate="print"/>
          <a:srcRect/>
          <a:stretch>
            <a:fillRect/>
          </a:stretch>
        </p:blipFill>
        <p:spPr bwMode="auto">
          <a:xfrm>
            <a:off x="3124200" y="1200150"/>
            <a:ext cx="2857500" cy="2857500"/>
          </a:xfrm>
          <a:prstGeom prst="rect">
            <a:avLst/>
          </a:prstGeom>
          <a:noFill/>
        </p:spPr>
      </p:pic>
      <p:sp>
        <p:nvSpPr>
          <p:cNvPr id="7" name="Rectangle 6"/>
          <p:cNvSpPr/>
          <p:nvPr/>
        </p:nvSpPr>
        <p:spPr>
          <a:xfrm>
            <a:off x="3429000" y="4400550"/>
            <a:ext cx="2192267" cy="369332"/>
          </a:xfrm>
          <a:prstGeom prst="rect">
            <a:avLst/>
          </a:prstGeom>
        </p:spPr>
        <p:txBody>
          <a:bodyPr wrap="none">
            <a:spAutoFit/>
          </a:bodyPr>
          <a:lstStyle/>
          <a:p>
            <a:r>
              <a:rPr lang="en-US" dirty="0" smtClean="0"/>
              <a:t>https://kecotabs.com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KECO Glue Gun Kits</a:t>
            </a:r>
            <a:endParaRPr lang="en-US" dirty="0"/>
          </a:p>
        </p:txBody>
      </p:sp>
      <p:sp>
        <p:nvSpPr>
          <p:cNvPr id="16386" name="AutoShape 2" descr="Image result for uni ram mobile vacuum">
            <a:hlinkClick r:id="rId3"/>
          </p:cNvPr>
          <p:cNvSpPr>
            <a:spLocks noChangeAspect="1" noChangeArrowheads="1"/>
          </p:cNvSpPr>
          <p:nvPr/>
        </p:nvSpPr>
        <p:spPr bwMode="auto">
          <a:xfrm>
            <a:off x="114300" y="-960438"/>
            <a:ext cx="876300" cy="2000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e result for uni ram mobile vacuum">
            <a:hlinkClick r:id="rId3"/>
          </p:cNvPr>
          <p:cNvSpPr>
            <a:spLocks noChangeAspect="1" noChangeArrowheads="1"/>
          </p:cNvSpPr>
          <p:nvPr/>
        </p:nvSpPr>
        <p:spPr bwMode="auto">
          <a:xfrm>
            <a:off x="114300" y="-960438"/>
            <a:ext cx="876300" cy="2000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Image result for uni ram mobile vacuum">
            <a:hlinkClick r:id="rId3"/>
          </p:cNvPr>
          <p:cNvSpPr>
            <a:spLocks noChangeAspect="1" noChangeArrowheads="1"/>
          </p:cNvSpPr>
          <p:nvPr/>
        </p:nvSpPr>
        <p:spPr bwMode="auto">
          <a:xfrm>
            <a:off x="114300" y="-960438"/>
            <a:ext cx="876300" cy="2000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KECO K-Beam Bridge Lifter (1).wmv">
            <a:hlinkClick r:id="" action="ppaction://media"/>
          </p:cNvPr>
          <p:cNvPicPr>
            <a:picLocks noRot="1" noChangeAspect="1"/>
          </p:cNvPicPr>
          <p:nvPr>
            <a:videoFile r:link="rId1"/>
          </p:nvPr>
        </p:nvPicPr>
        <p:blipFill>
          <a:blip r:embed="rId4" cstate="print"/>
          <a:stretch>
            <a:fillRect/>
          </a:stretch>
        </p:blipFill>
        <p:spPr>
          <a:xfrm>
            <a:off x="1600200" y="1285874"/>
            <a:ext cx="5257800" cy="3190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5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Monti</a:t>
            </a:r>
            <a:r>
              <a:rPr lang="en-US" dirty="0" smtClean="0"/>
              <a:t> Die Blaster</a:t>
            </a:r>
            <a:endParaRPr lang="en-US" dirty="0"/>
          </a:p>
        </p:txBody>
      </p:sp>
      <p:pic>
        <p:nvPicPr>
          <p:cNvPr id="1026" name="Picture 2" descr="Image result for monti tools">
            <a:hlinkClick r:id="rId2"/>
          </p:cNvPr>
          <p:cNvPicPr>
            <a:picLocks noChangeAspect="1" noChangeArrowheads="1"/>
          </p:cNvPicPr>
          <p:nvPr/>
        </p:nvPicPr>
        <p:blipFill>
          <a:blip r:embed="rId3" cstate="print"/>
          <a:srcRect/>
          <a:stretch>
            <a:fillRect/>
          </a:stretch>
        </p:blipFill>
        <p:spPr bwMode="auto">
          <a:xfrm>
            <a:off x="4953000" y="1200150"/>
            <a:ext cx="3809999" cy="2771776"/>
          </a:xfrm>
          <a:prstGeom prst="rect">
            <a:avLst/>
          </a:prstGeom>
          <a:noFill/>
        </p:spPr>
      </p:pic>
      <p:sp>
        <p:nvSpPr>
          <p:cNvPr id="4" name="Rectangle 3"/>
          <p:cNvSpPr/>
          <p:nvPr/>
        </p:nvSpPr>
        <p:spPr>
          <a:xfrm>
            <a:off x="0" y="895350"/>
            <a:ext cx="4572000" cy="2862322"/>
          </a:xfrm>
          <a:prstGeom prst="rect">
            <a:avLst/>
          </a:prstGeom>
        </p:spPr>
        <p:txBody>
          <a:bodyPr>
            <a:spAutoFit/>
          </a:bodyPr>
          <a:lstStyle/>
          <a:p>
            <a:r>
              <a:rPr lang="en-US" b="1" dirty="0" smtClean="0"/>
              <a:t>Bristle Blaster</a:t>
            </a:r>
            <a:r>
              <a:rPr lang="en-US" b="1" baseline="30000" dirty="0" smtClean="0"/>
              <a:t>®</a:t>
            </a:r>
            <a:endParaRPr lang="en-US" b="1" dirty="0" smtClean="0"/>
          </a:p>
          <a:p>
            <a:r>
              <a:rPr lang="en-US" dirty="0" smtClean="0"/>
              <a:t>Removes corrosion, coatings, scale and adhesive residues</a:t>
            </a:r>
          </a:p>
          <a:p>
            <a:r>
              <a:rPr lang="en-US" dirty="0" smtClean="0"/>
              <a:t>Grit blasting alternative</a:t>
            </a:r>
          </a:p>
          <a:p>
            <a:r>
              <a:rPr lang="en-US" dirty="0" smtClean="0"/>
              <a:t>Surface preparation grade comparable with Sa 2½ up to Sa 3 per ISO 8501-1</a:t>
            </a:r>
          </a:p>
          <a:p>
            <a:r>
              <a:rPr lang="en-US" dirty="0" smtClean="0"/>
              <a:t>Roughness levels up to 120 µm </a:t>
            </a:r>
            <a:r>
              <a:rPr lang="en-US" dirty="0" err="1" smtClean="0"/>
              <a:t>R</a:t>
            </a:r>
            <a:r>
              <a:rPr lang="en-US" baseline="-25000" dirty="0" err="1" smtClean="0"/>
              <a:t>z</a:t>
            </a:r>
            <a:endParaRPr lang="en-US" dirty="0" smtClean="0"/>
          </a:p>
          <a:p>
            <a:r>
              <a:rPr lang="en-US" dirty="0" smtClean="0"/>
              <a:t>Fast, flexible and cost-effective to use</a:t>
            </a:r>
          </a:p>
          <a:p>
            <a:r>
              <a:rPr lang="en-US" dirty="0" smtClean="0"/>
              <a:t>Ideal for spot repairs, touch-up work and preparing welds</a:t>
            </a:r>
            <a:endParaRPr lang="en-US" dirty="0"/>
          </a:p>
        </p:txBody>
      </p:sp>
      <p:sp>
        <p:nvSpPr>
          <p:cNvPr id="6" name="TextBox 5"/>
          <p:cNvSpPr txBox="1"/>
          <p:nvPr/>
        </p:nvSpPr>
        <p:spPr>
          <a:xfrm>
            <a:off x="1752600" y="4324350"/>
            <a:ext cx="4038600" cy="584775"/>
          </a:xfrm>
          <a:prstGeom prst="rect">
            <a:avLst/>
          </a:prstGeom>
          <a:noFill/>
        </p:spPr>
        <p:txBody>
          <a:bodyPr wrap="square" rtlCol="0">
            <a:spAutoFit/>
          </a:bodyPr>
          <a:lstStyle/>
          <a:p>
            <a:pPr algn="ctr"/>
            <a:r>
              <a:rPr lang="en-US" sz="1600" dirty="0" smtClean="0"/>
              <a:t>Available from Kent Automotive</a:t>
            </a:r>
          </a:p>
          <a:p>
            <a:pPr algn="ctr"/>
            <a:r>
              <a:rPr lang="en-US" sz="1600" dirty="0" smtClean="0"/>
              <a:t> 866.837.9908</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Monti</a:t>
            </a:r>
            <a:r>
              <a:rPr lang="en-US" dirty="0" smtClean="0"/>
              <a:t> Die Blaster</a:t>
            </a:r>
            <a:endParaRPr lang="en-US" dirty="0"/>
          </a:p>
        </p:txBody>
      </p:sp>
      <p:pic>
        <p:nvPicPr>
          <p:cNvPr id="4" name="Rust Removal and Fillet Weld Cleaning ¦ MONTI Bristle Blaster.wmv">
            <a:hlinkClick r:id="" action="ppaction://media"/>
          </p:cNvPr>
          <p:cNvPicPr>
            <a:picLocks noRot="1" noChangeAspect="1"/>
          </p:cNvPicPr>
          <p:nvPr>
            <a:videoFile r:link="rId1"/>
          </p:nvPr>
        </p:nvPicPr>
        <p:blipFill>
          <a:blip r:embed="rId3" cstate="print"/>
          <a:stretch>
            <a:fillRect/>
          </a:stretch>
        </p:blipFill>
        <p:spPr>
          <a:xfrm>
            <a:off x="1219200" y="1123950"/>
            <a:ext cx="64770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6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Tekton</a:t>
            </a:r>
            <a:r>
              <a:rPr lang="en-US" dirty="0" smtClean="0"/>
              <a:t> Tools</a:t>
            </a:r>
            <a:endParaRPr lang="en-US" dirty="0"/>
          </a:p>
        </p:txBody>
      </p:sp>
      <p:pic>
        <p:nvPicPr>
          <p:cNvPr id="3074" name="Picture 2" descr="Image result for tekton">
            <a:hlinkClick r:id="rId2"/>
          </p:cNvPr>
          <p:cNvPicPr>
            <a:picLocks noChangeAspect="1" noChangeArrowheads="1"/>
          </p:cNvPicPr>
          <p:nvPr/>
        </p:nvPicPr>
        <p:blipFill>
          <a:blip r:embed="rId3" cstate="print"/>
          <a:srcRect/>
          <a:stretch>
            <a:fillRect/>
          </a:stretch>
        </p:blipFill>
        <p:spPr bwMode="auto">
          <a:xfrm>
            <a:off x="152400" y="1123950"/>
            <a:ext cx="3048000" cy="2057400"/>
          </a:xfrm>
          <a:prstGeom prst="rect">
            <a:avLst/>
          </a:prstGeom>
          <a:noFill/>
        </p:spPr>
      </p:pic>
      <p:pic>
        <p:nvPicPr>
          <p:cNvPr id="3076" name="Picture 4" descr="Image result for tekton 30 60 wrench">
            <a:hlinkClick r:id="rId4"/>
          </p:cNvPr>
          <p:cNvPicPr>
            <a:picLocks noChangeAspect="1" noChangeArrowheads="1"/>
          </p:cNvPicPr>
          <p:nvPr/>
        </p:nvPicPr>
        <p:blipFill>
          <a:blip r:embed="rId5" cstate="print"/>
          <a:srcRect/>
          <a:stretch>
            <a:fillRect/>
          </a:stretch>
        </p:blipFill>
        <p:spPr bwMode="auto">
          <a:xfrm>
            <a:off x="762000" y="3028950"/>
            <a:ext cx="5915025" cy="1809751"/>
          </a:xfrm>
          <a:prstGeom prst="rect">
            <a:avLst/>
          </a:prstGeom>
          <a:noFill/>
        </p:spPr>
      </p:pic>
      <p:pic>
        <p:nvPicPr>
          <p:cNvPr id="14338" name="Picture 2" descr="https://www.tekton.com/images/product/SRHM24_3-8-in.1.jpg"/>
          <p:cNvPicPr>
            <a:picLocks noChangeAspect="1" noChangeArrowheads="1"/>
          </p:cNvPicPr>
          <p:nvPr/>
        </p:nvPicPr>
        <p:blipFill>
          <a:blip r:embed="rId6" cstate="print"/>
          <a:srcRect/>
          <a:stretch>
            <a:fillRect/>
          </a:stretch>
        </p:blipFill>
        <p:spPr bwMode="auto">
          <a:xfrm>
            <a:off x="4191000" y="1123950"/>
            <a:ext cx="4267200" cy="1905000"/>
          </a:xfrm>
          <a:prstGeom prst="rect">
            <a:avLst/>
          </a:prstGeom>
          <a:noFill/>
        </p:spPr>
      </p:pic>
      <p:sp>
        <p:nvSpPr>
          <p:cNvPr id="6" name="Rectangle 5"/>
          <p:cNvSpPr/>
          <p:nvPr/>
        </p:nvSpPr>
        <p:spPr>
          <a:xfrm>
            <a:off x="3429000" y="4248150"/>
            <a:ext cx="2603405" cy="369332"/>
          </a:xfrm>
          <a:prstGeom prst="rect">
            <a:avLst/>
          </a:prstGeom>
        </p:spPr>
        <p:txBody>
          <a:bodyPr wrap="none">
            <a:spAutoFit/>
          </a:bodyPr>
          <a:lstStyle/>
          <a:p>
            <a:r>
              <a:rPr lang="en-US" dirty="0" smtClean="0"/>
              <a:t>https://www.tekton.com/</a:t>
            </a:r>
            <a:endParaRPr lang="en-US" dirty="0"/>
          </a:p>
        </p:txBody>
      </p:sp>
      <p:sp>
        <p:nvSpPr>
          <p:cNvPr id="7" name="TextBox 6"/>
          <p:cNvSpPr txBox="1"/>
          <p:nvPr/>
        </p:nvSpPr>
        <p:spPr>
          <a:xfrm>
            <a:off x="2286000" y="4629150"/>
            <a:ext cx="5410200" cy="369332"/>
          </a:xfrm>
          <a:prstGeom prst="rect">
            <a:avLst/>
          </a:prstGeom>
          <a:noFill/>
        </p:spPr>
        <p:txBody>
          <a:bodyPr wrap="square" rtlCol="0">
            <a:spAutoFit/>
          </a:bodyPr>
          <a:lstStyle/>
          <a:p>
            <a:r>
              <a:rPr lang="en-US" dirty="0" smtClean="0"/>
              <a:t>Receive additional 10% discount-Promo Code SCRS-10</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Tekton</a:t>
            </a:r>
            <a:r>
              <a:rPr lang="en-US" b="1" dirty="0" smtClean="0"/>
              <a:t> 30°/60° Wrench</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9600" y="1352550"/>
            <a:ext cx="2743200" cy="32575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95801" y="1352550"/>
            <a:ext cx="3124200" cy="3048000"/>
          </a:xfrm>
          <a:prstGeom prst="rect">
            <a:avLst/>
          </a:prstGeom>
          <a:noFill/>
          <a:ln w="9525">
            <a:noFill/>
            <a:miter lim="800000"/>
            <a:headEnd/>
            <a:tailEnd/>
          </a:ln>
        </p:spPr>
      </p:pic>
      <p:sp>
        <p:nvSpPr>
          <p:cNvPr id="6" name="Rectangle 5"/>
          <p:cNvSpPr/>
          <p:nvPr/>
        </p:nvSpPr>
        <p:spPr>
          <a:xfrm>
            <a:off x="1143000" y="4629150"/>
            <a:ext cx="1703480" cy="369332"/>
          </a:xfrm>
          <a:prstGeom prst="rect">
            <a:avLst/>
          </a:prstGeom>
        </p:spPr>
        <p:txBody>
          <a:bodyPr wrap="none">
            <a:spAutoFit/>
          </a:bodyPr>
          <a:lstStyle/>
          <a:p>
            <a:r>
              <a:rPr lang="en-US" b="1" dirty="0" smtClean="0"/>
              <a:t>30°/60° Wrench</a:t>
            </a:r>
            <a:endParaRPr lang="en-US" dirty="0"/>
          </a:p>
        </p:txBody>
      </p:sp>
      <p:sp>
        <p:nvSpPr>
          <p:cNvPr id="7" name="Rectangle 6"/>
          <p:cNvSpPr/>
          <p:nvPr/>
        </p:nvSpPr>
        <p:spPr>
          <a:xfrm>
            <a:off x="5257800" y="4552950"/>
            <a:ext cx="1703480" cy="369332"/>
          </a:xfrm>
          <a:prstGeom prst="rect">
            <a:avLst/>
          </a:prstGeom>
        </p:spPr>
        <p:txBody>
          <a:bodyPr wrap="none">
            <a:spAutoFit/>
          </a:bodyPr>
          <a:lstStyle/>
          <a:p>
            <a:r>
              <a:rPr lang="en-US" b="1" dirty="0" smtClean="0"/>
              <a:t>15°/60° Wrench</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i="1" dirty="0" err="1" smtClean="0"/>
              <a:t>Tekton</a:t>
            </a:r>
            <a:r>
              <a:rPr lang="en-US" sz="2800" b="1" i="1" dirty="0" smtClean="0"/>
              <a:t> </a:t>
            </a:r>
            <a:r>
              <a:rPr lang="en-US" sz="2800" dirty="0" smtClean="0"/>
              <a:t> </a:t>
            </a:r>
            <a:r>
              <a:rPr lang="en-US" sz="2800" b="1" dirty="0" smtClean="0"/>
              <a:t>3/8 Inch Drive x 12 Inch Flex Head Bent Handle Ratchet</a:t>
            </a:r>
            <a:endParaRPr lang="en-US" sz="2800" dirty="0"/>
          </a:p>
        </p:txBody>
      </p:sp>
      <p:pic>
        <p:nvPicPr>
          <p:cNvPr id="2050" name="Picture 2" descr="https://www.tekton.com/images/details/flex-ratchets/hand_bent_handle.jpg"/>
          <p:cNvPicPr>
            <a:picLocks noChangeAspect="1" noChangeArrowheads="1"/>
          </p:cNvPicPr>
          <p:nvPr/>
        </p:nvPicPr>
        <p:blipFill>
          <a:blip r:embed="rId2" cstate="print"/>
          <a:srcRect/>
          <a:stretch>
            <a:fillRect/>
          </a:stretch>
        </p:blipFill>
        <p:spPr bwMode="auto">
          <a:xfrm>
            <a:off x="152400" y="1276350"/>
            <a:ext cx="5334000" cy="2733675"/>
          </a:xfrm>
          <a:prstGeom prst="rect">
            <a:avLst/>
          </a:prstGeom>
          <a:noFill/>
        </p:spPr>
      </p:pic>
      <p:sp>
        <p:nvSpPr>
          <p:cNvPr id="5" name="Rectangle 4"/>
          <p:cNvSpPr/>
          <p:nvPr/>
        </p:nvSpPr>
        <p:spPr>
          <a:xfrm>
            <a:off x="5638800" y="1123950"/>
            <a:ext cx="3276600" cy="3139321"/>
          </a:xfrm>
          <a:prstGeom prst="rect">
            <a:avLst/>
          </a:prstGeom>
        </p:spPr>
        <p:txBody>
          <a:bodyPr wrap="square">
            <a:spAutoFit/>
          </a:bodyPr>
          <a:lstStyle/>
          <a:p>
            <a:r>
              <a:rPr lang="en-US" b="1" dirty="0" smtClean="0"/>
              <a:t>90-Tooth Gear = 4° Swing Arc</a:t>
            </a:r>
          </a:p>
          <a:p>
            <a:r>
              <a:rPr lang="en-US" dirty="0" smtClean="0"/>
              <a:t>Smooth and refined, the 90-tooth ratcheting system offers a concise 4° swing arc that works in the tightest spaces. Depending on the drive size, the single half-moon pawl maintains 6 to 9 teeth (more than most dual pawl designs) in contact with the gear at all times, ensuring it will never slip or skip under stress.</a:t>
            </a:r>
            <a:endParaRPr lang="en-US" dirty="0"/>
          </a:p>
        </p:txBody>
      </p:sp>
      <p:sp>
        <p:nvSpPr>
          <p:cNvPr id="6" name="Rectangle 5"/>
          <p:cNvSpPr/>
          <p:nvPr/>
        </p:nvSpPr>
        <p:spPr>
          <a:xfrm>
            <a:off x="152400" y="4019550"/>
            <a:ext cx="5334000" cy="954107"/>
          </a:xfrm>
          <a:prstGeom prst="rect">
            <a:avLst/>
          </a:prstGeom>
        </p:spPr>
        <p:txBody>
          <a:bodyPr wrap="square">
            <a:spAutoFit/>
          </a:bodyPr>
          <a:lstStyle/>
          <a:p>
            <a:r>
              <a:rPr lang="en-US" sz="1400" dirty="0" smtClean="0"/>
              <a:t>This unique ratchet is made to access especially hard-to-reach fasteners. The agile flex head lets you choose the best angle to avoid obstructions. Bent to 20°, the extra long handle extends your reach into narrow spaces and keeps your hand up and out of the way.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Aluminum Pulling Equipment</a:t>
            </a:r>
            <a:endParaRPr lang="en-US" dirty="0"/>
          </a:p>
        </p:txBody>
      </p:sp>
      <p:pic>
        <p:nvPicPr>
          <p:cNvPr id="24578" name="Picture 2" descr="https://dqzrr9k4bjpzk.cloudfront.net/images/9362042/926437686.jpg"/>
          <p:cNvPicPr>
            <a:picLocks noChangeAspect="1" noChangeArrowheads="1"/>
          </p:cNvPicPr>
          <p:nvPr/>
        </p:nvPicPr>
        <p:blipFill>
          <a:blip r:embed="rId2" cstate="print"/>
          <a:srcRect/>
          <a:stretch>
            <a:fillRect/>
          </a:stretch>
        </p:blipFill>
        <p:spPr bwMode="auto">
          <a:xfrm>
            <a:off x="381000" y="1047750"/>
            <a:ext cx="2362200" cy="3200400"/>
          </a:xfrm>
          <a:prstGeom prst="rect">
            <a:avLst/>
          </a:prstGeom>
          <a:noFill/>
        </p:spPr>
      </p:pic>
      <p:pic>
        <p:nvPicPr>
          <p:cNvPr id="24580" name="Picture 4" descr="https://dqzrr9k4bjpzk.cloudfront.net/images/9362042/926437735.jpg"/>
          <p:cNvPicPr>
            <a:picLocks noChangeAspect="1" noChangeArrowheads="1"/>
          </p:cNvPicPr>
          <p:nvPr/>
        </p:nvPicPr>
        <p:blipFill>
          <a:blip r:embed="rId3" cstate="print"/>
          <a:srcRect/>
          <a:stretch>
            <a:fillRect/>
          </a:stretch>
        </p:blipFill>
        <p:spPr bwMode="auto">
          <a:xfrm>
            <a:off x="3200400" y="1504950"/>
            <a:ext cx="2514600" cy="3200400"/>
          </a:xfrm>
          <a:prstGeom prst="rect">
            <a:avLst/>
          </a:prstGeom>
          <a:noFill/>
        </p:spPr>
      </p:pic>
      <p:pic>
        <p:nvPicPr>
          <p:cNvPr id="5" name="Picture 4" descr="gys2.jpg"/>
          <p:cNvPicPr>
            <a:picLocks noChangeAspect="1"/>
          </p:cNvPicPr>
          <p:nvPr/>
        </p:nvPicPr>
        <p:blipFill>
          <a:blip r:embed="rId4" cstate="print"/>
          <a:stretch>
            <a:fillRect/>
          </a:stretch>
        </p:blipFill>
        <p:spPr>
          <a:xfrm>
            <a:off x="6553200" y="1047750"/>
            <a:ext cx="2057400" cy="3124200"/>
          </a:xfrm>
          <a:prstGeom prst="rect">
            <a:avLst/>
          </a:prstGeom>
        </p:spPr>
      </p:pic>
      <p:sp>
        <p:nvSpPr>
          <p:cNvPr id="6" name="Rectangle 5"/>
          <p:cNvSpPr/>
          <p:nvPr/>
        </p:nvSpPr>
        <p:spPr>
          <a:xfrm>
            <a:off x="6019800" y="4019550"/>
            <a:ext cx="2929520" cy="369332"/>
          </a:xfrm>
          <a:prstGeom prst="rect">
            <a:avLst/>
          </a:prstGeom>
        </p:spPr>
        <p:txBody>
          <a:bodyPr wrap="none">
            <a:spAutoFit/>
          </a:bodyPr>
          <a:lstStyle/>
          <a:p>
            <a:r>
              <a:rPr lang="en-US" dirty="0" smtClean="0"/>
              <a:t>http://www.gys-welding.com</a:t>
            </a:r>
            <a:endParaRPr lang="en-US" dirty="0"/>
          </a:p>
        </p:txBody>
      </p:sp>
      <p:sp>
        <p:nvSpPr>
          <p:cNvPr id="7" name="Rectangle 6"/>
          <p:cNvSpPr/>
          <p:nvPr/>
        </p:nvSpPr>
        <p:spPr>
          <a:xfrm>
            <a:off x="381000" y="4324350"/>
            <a:ext cx="2653803" cy="369332"/>
          </a:xfrm>
          <a:prstGeom prst="rect">
            <a:avLst/>
          </a:prstGeom>
        </p:spPr>
        <p:txBody>
          <a:bodyPr wrap="none">
            <a:spAutoFit/>
          </a:bodyPr>
          <a:lstStyle/>
          <a:p>
            <a:r>
              <a:rPr lang="en-US" dirty="0" smtClean="0"/>
              <a:t>https://www.dentfix.com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Battery Powered Drill SPR Rivet Gun</a:t>
            </a:r>
            <a:endParaRPr lang="en-US" dirty="0"/>
          </a:p>
        </p:txBody>
      </p:sp>
      <p:pic>
        <p:nvPicPr>
          <p:cNvPr id="3" name="rae.MOV">
            <a:hlinkClick r:id="" action="ppaction://media"/>
          </p:cNvPr>
          <p:cNvPicPr>
            <a:picLocks noRot="1" noChangeAspect="1"/>
          </p:cNvPicPr>
          <p:nvPr>
            <a:videoFile r:link="rId1"/>
          </p:nvPr>
        </p:nvPicPr>
        <p:blipFill>
          <a:blip r:embed="rId3" cstate="print"/>
          <a:stretch>
            <a:fillRect/>
          </a:stretch>
        </p:blipFill>
        <p:spPr>
          <a:xfrm>
            <a:off x="1524000" y="1428750"/>
            <a:ext cx="5562600" cy="2971800"/>
          </a:xfrm>
          <a:prstGeom prst="rect">
            <a:avLst/>
          </a:prstGeom>
        </p:spPr>
      </p:pic>
      <p:sp>
        <p:nvSpPr>
          <p:cNvPr id="4" name="Rectangle 3"/>
          <p:cNvSpPr/>
          <p:nvPr/>
        </p:nvSpPr>
        <p:spPr>
          <a:xfrm>
            <a:off x="2971800" y="4629150"/>
            <a:ext cx="2956259" cy="369332"/>
          </a:xfrm>
          <a:prstGeom prst="rect">
            <a:avLst/>
          </a:prstGeom>
        </p:spPr>
        <p:txBody>
          <a:bodyPr wrap="none">
            <a:spAutoFit/>
          </a:bodyPr>
          <a:lstStyle/>
          <a:p>
            <a:r>
              <a:rPr lang="en-US" dirty="0" smtClean="0"/>
              <a:t>https://www.raeservice.com/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Miller Electric 220 AC/DC</a:t>
            </a:r>
            <a:endParaRPr lang="en-US" dirty="0"/>
          </a:p>
        </p:txBody>
      </p:sp>
      <p:pic>
        <p:nvPicPr>
          <p:cNvPr id="25602" name="Picture 2" descr="Image result for miller electric 220 ac/dc multiprocess welder">
            <a:hlinkClick r:id="rId2"/>
          </p:cNvPr>
          <p:cNvPicPr>
            <a:picLocks noChangeAspect="1" noChangeArrowheads="1"/>
          </p:cNvPicPr>
          <p:nvPr/>
        </p:nvPicPr>
        <p:blipFill>
          <a:blip r:embed="rId3" cstate="print"/>
          <a:srcRect/>
          <a:stretch>
            <a:fillRect/>
          </a:stretch>
        </p:blipFill>
        <p:spPr bwMode="auto">
          <a:xfrm>
            <a:off x="838200" y="1123950"/>
            <a:ext cx="3657600" cy="3657600"/>
          </a:xfrm>
          <a:prstGeom prst="rect">
            <a:avLst/>
          </a:prstGeom>
          <a:noFill/>
        </p:spPr>
      </p:pic>
      <p:sp>
        <p:nvSpPr>
          <p:cNvPr id="4" name="Rectangle 3"/>
          <p:cNvSpPr/>
          <p:nvPr/>
        </p:nvSpPr>
        <p:spPr>
          <a:xfrm>
            <a:off x="4572000" y="1581150"/>
            <a:ext cx="4572000" cy="2031325"/>
          </a:xfrm>
          <a:prstGeom prst="rect">
            <a:avLst/>
          </a:prstGeom>
        </p:spPr>
        <p:txBody>
          <a:bodyPr>
            <a:spAutoFit/>
          </a:bodyPr>
          <a:lstStyle/>
          <a:p>
            <a:r>
              <a:rPr lang="en-US" dirty="0" smtClean="0"/>
              <a:t>This  welder has a wide range of capabilities, welding up to ⅜” steel (24 gauge) and ⅜” aluminum (18 gauge) with your MIG gun. For DC stick welding, the </a:t>
            </a:r>
            <a:r>
              <a:rPr lang="en-US" dirty="0" err="1" smtClean="0"/>
              <a:t>Multimatic</a:t>
            </a:r>
            <a:r>
              <a:rPr lang="en-US" dirty="0" smtClean="0"/>
              <a:t> 220 can handle 16 gauge ⅜” steel, and the AC/DC TIG option can work with 24 gauge steel or aluminum that are up to ¼” thick. </a:t>
            </a:r>
            <a:endParaRPr lang="en-US" dirty="0"/>
          </a:p>
        </p:txBody>
      </p:sp>
      <p:sp>
        <p:nvSpPr>
          <p:cNvPr id="5" name="Rectangle 4"/>
          <p:cNvSpPr/>
          <p:nvPr/>
        </p:nvSpPr>
        <p:spPr>
          <a:xfrm>
            <a:off x="4114800" y="4095750"/>
            <a:ext cx="3079882" cy="369332"/>
          </a:xfrm>
          <a:prstGeom prst="rect">
            <a:avLst/>
          </a:prstGeom>
        </p:spPr>
        <p:txBody>
          <a:bodyPr wrap="none">
            <a:spAutoFit/>
          </a:bodyPr>
          <a:lstStyle/>
          <a:p>
            <a:r>
              <a:rPr lang="en-US" dirty="0" smtClean="0"/>
              <a:t>https://www.millerwelds.com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4309311"/>
            <a:ext cx="9144000" cy="523220"/>
          </a:xfrm>
          <a:prstGeom prst="rect">
            <a:avLst/>
          </a:prstGeom>
          <a:noFill/>
        </p:spPr>
        <p:txBody>
          <a:bodyPr wrap="square" rtlCol="0">
            <a:spAutoFit/>
          </a:bodyPr>
          <a:lstStyle/>
          <a:p>
            <a:pPr algn="ctr"/>
            <a:r>
              <a:rPr lang="en-US" sz="2800" i="1" dirty="0" smtClean="0">
                <a:solidFill>
                  <a:schemeClr val="bg1"/>
                </a:solidFill>
                <a:latin typeface="Arial" panose="020B0604020202020204" pitchFamily="34" charset="0"/>
                <a:cs typeface="Arial" panose="020B0604020202020204" pitchFamily="34" charset="0"/>
              </a:rPr>
              <a:t>EDUCATION COMMITTEE PRESENTATION</a:t>
            </a:r>
            <a:endParaRPr lang="en-US" sz="2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09850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Nitrogen Generator Plastic Welders</a:t>
            </a:r>
            <a:endParaRPr lang="en-US" dirty="0"/>
          </a:p>
        </p:txBody>
      </p:sp>
      <p:pic>
        <p:nvPicPr>
          <p:cNvPr id="19458" name="Picture 2" descr="https://www.polyvance.com/images/products/6080-CG-2.2.jpg"/>
          <p:cNvPicPr>
            <a:picLocks noChangeAspect="1" noChangeArrowheads="1"/>
          </p:cNvPicPr>
          <p:nvPr/>
        </p:nvPicPr>
        <p:blipFill>
          <a:blip r:embed="rId2" cstate="print"/>
          <a:srcRect r="47059"/>
          <a:stretch>
            <a:fillRect/>
          </a:stretch>
        </p:blipFill>
        <p:spPr bwMode="auto">
          <a:xfrm>
            <a:off x="457200" y="971550"/>
            <a:ext cx="1371600" cy="3352800"/>
          </a:xfrm>
          <a:prstGeom prst="rect">
            <a:avLst/>
          </a:prstGeom>
          <a:noFill/>
        </p:spPr>
      </p:pic>
      <p:sp>
        <p:nvSpPr>
          <p:cNvPr id="5" name="TextBox 4"/>
          <p:cNvSpPr txBox="1"/>
          <p:nvPr/>
        </p:nvSpPr>
        <p:spPr>
          <a:xfrm>
            <a:off x="685800" y="4019550"/>
            <a:ext cx="1219200" cy="646331"/>
          </a:xfrm>
          <a:prstGeom prst="rect">
            <a:avLst/>
          </a:prstGeom>
          <a:noFill/>
        </p:spPr>
        <p:txBody>
          <a:bodyPr wrap="square" rtlCol="0">
            <a:spAutoFit/>
          </a:bodyPr>
          <a:lstStyle/>
          <a:p>
            <a:r>
              <a:rPr lang="en-US" dirty="0" err="1" smtClean="0"/>
              <a:t>Polyvance</a:t>
            </a:r>
            <a:r>
              <a:rPr lang="en-US" dirty="0" smtClean="0"/>
              <a:t>  6080 GC</a:t>
            </a:r>
            <a:endParaRPr lang="en-US" dirty="0"/>
          </a:p>
        </p:txBody>
      </p:sp>
      <p:pic>
        <p:nvPicPr>
          <p:cNvPr id="19459" name="Picture 3" descr="EZ Nitrogen Plastic Welder Generator"/>
          <p:cNvPicPr>
            <a:picLocks noChangeAspect="1" noChangeArrowheads="1"/>
          </p:cNvPicPr>
          <p:nvPr/>
        </p:nvPicPr>
        <p:blipFill>
          <a:blip r:embed="rId3" cstate="print"/>
          <a:srcRect/>
          <a:stretch>
            <a:fillRect/>
          </a:stretch>
        </p:blipFill>
        <p:spPr bwMode="auto">
          <a:xfrm>
            <a:off x="6477000" y="1200150"/>
            <a:ext cx="1143000" cy="2895600"/>
          </a:xfrm>
          <a:prstGeom prst="rect">
            <a:avLst/>
          </a:prstGeom>
          <a:noFill/>
        </p:spPr>
      </p:pic>
      <p:sp>
        <p:nvSpPr>
          <p:cNvPr id="7" name="TextBox 6"/>
          <p:cNvSpPr txBox="1"/>
          <p:nvPr/>
        </p:nvSpPr>
        <p:spPr>
          <a:xfrm>
            <a:off x="6477000" y="4019550"/>
            <a:ext cx="1828800" cy="646331"/>
          </a:xfrm>
          <a:prstGeom prst="rect">
            <a:avLst/>
          </a:prstGeom>
          <a:noFill/>
        </p:spPr>
        <p:txBody>
          <a:bodyPr wrap="square" rtlCol="0">
            <a:spAutoFit/>
          </a:bodyPr>
          <a:lstStyle/>
          <a:p>
            <a:r>
              <a:rPr lang="en-US" dirty="0" smtClean="0"/>
              <a:t>Dent Fix</a:t>
            </a:r>
          </a:p>
          <a:p>
            <a:r>
              <a:rPr lang="en-US" dirty="0" smtClean="0"/>
              <a:t>DF-</a:t>
            </a:r>
            <a:r>
              <a:rPr lang="en-US" dirty="0" err="1" smtClean="0"/>
              <a:t>EXnig</a:t>
            </a:r>
            <a:endParaRPr lang="en-US" dirty="0"/>
          </a:p>
        </p:txBody>
      </p:sp>
      <p:sp>
        <p:nvSpPr>
          <p:cNvPr id="8" name="Rectangle 7"/>
          <p:cNvSpPr/>
          <p:nvPr/>
        </p:nvSpPr>
        <p:spPr>
          <a:xfrm>
            <a:off x="2057400" y="1428750"/>
            <a:ext cx="4572000" cy="1477328"/>
          </a:xfrm>
          <a:prstGeom prst="rect">
            <a:avLst/>
          </a:prstGeom>
        </p:spPr>
        <p:txBody>
          <a:bodyPr>
            <a:spAutoFit/>
          </a:bodyPr>
          <a:lstStyle/>
          <a:p>
            <a:r>
              <a:rPr lang="en-US" dirty="0" smtClean="0"/>
              <a:t>A nitrogen hot air welder uses compressed nitrogen gas to eliminate oxygen from the weld area. The nitrogen acts as a shielding gas and allows for a contaminant-free weld with less smoke, which creates a stronger weld.</a:t>
            </a:r>
            <a:endParaRPr lang="en-US" dirty="0"/>
          </a:p>
        </p:txBody>
      </p:sp>
      <p:sp>
        <p:nvSpPr>
          <p:cNvPr id="9" name="Rectangle 8"/>
          <p:cNvSpPr/>
          <p:nvPr/>
        </p:nvSpPr>
        <p:spPr>
          <a:xfrm>
            <a:off x="5181600" y="4629150"/>
            <a:ext cx="2653803" cy="369332"/>
          </a:xfrm>
          <a:prstGeom prst="rect">
            <a:avLst/>
          </a:prstGeom>
        </p:spPr>
        <p:txBody>
          <a:bodyPr wrap="none">
            <a:spAutoFit/>
          </a:bodyPr>
          <a:lstStyle/>
          <a:p>
            <a:r>
              <a:rPr lang="en-US" dirty="0" smtClean="0"/>
              <a:t>https</a:t>
            </a:r>
            <a:r>
              <a:rPr lang="en-US" smtClean="0"/>
              <a:t>://www.dentfix.com</a:t>
            </a:r>
            <a:endParaRPr lang="en-US" dirty="0"/>
          </a:p>
        </p:txBody>
      </p:sp>
      <p:sp>
        <p:nvSpPr>
          <p:cNvPr id="10" name="Rectangle 9"/>
          <p:cNvSpPr/>
          <p:nvPr/>
        </p:nvSpPr>
        <p:spPr>
          <a:xfrm>
            <a:off x="228600" y="4629150"/>
            <a:ext cx="2945615" cy="369332"/>
          </a:xfrm>
          <a:prstGeom prst="rect">
            <a:avLst/>
          </a:prstGeom>
        </p:spPr>
        <p:txBody>
          <a:bodyPr wrap="none">
            <a:spAutoFit/>
          </a:bodyPr>
          <a:lstStyle/>
          <a:p>
            <a:r>
              <a:rPr lang="en-US" dirty="0" smtClean="0"/>
              <a:t>https://www.polyvance.com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57250"/>
          </a:xfrm>
        </p:spPr>
        <p:txBody>
          <a:bodyPr/>
          <a:lstStyle/>
          <a:p>
            <a:r>
              <a:rPr lang="en-US" dirty="0" err="1" smtClean="0"/>
              <a:t>Polyvance</a:t>
            </a:r>
            <a:r>
              <a:rPr lang="en-US" dirty="0" smtClean="0"/>
              <a:t> Bumper Pliers</a:t>
            </a:r>
            <a:endParaRPr lang="en-US" dirty="0"/>
          </a:p>
        </p:txBody>
      </p:sp>
      <p:pic>
        <p:nvPicPr>
          <p:cNvPr id="17410" name="Picture 2" descr="https://www.polyvance.com/images/products/6146-1.2.jpg"/>
          <p:cNvPicPr>
            <a:picLocks noChangeAspect="1" noChangeArrowheads="1"/>
          </p:cNvPicPr>
          <p:nvPr/>
        </p:nvPicPr>
        <p:blipFill>
          <a:blip r:embed="rId2" cstate="print"/>
          <a:srcRect/>
          <a:stretch>
            <a:fillRect/>
          </a:stretch>
        </p:blipFill>
        <p:spPr bwMode="auto">
          <a:xfrm>
            <a:off x="2514600" y="3333750"/>
            <a:ext cx="4114800" cy="1676400"/>
          </a:xfrm>
          <a:prstGeom prst="rect">
            <a:avLst/>
          </a:prstGeom>
          <a:noFill/>
        </p:spPr>
      </p:pic>
      <p:pic>
        <p:nvPicPr>
          <p:cNvPr id="11266" name="Picture 2" descr="Image result for polyvance bumper pliers">
            <a:hlinkClick r:id="rId3"/>
          </p:cNvPr>
          <p:cNvPicPr>
            <a:picLocks noChangeAspect="1" noChangeArrowheads="1"/>
          </p:cNvPicPr>
          <p:nvPr/>
        </p:nvPicPr>
        <p:blipFill>
          <a:blip r:embed="rId4" cstate="print"/>
          <a:srcRect/>
          <a:stretch>
            <a:fillRect/>
          </a:stretch>
        </p:blipFill>
        <p:spPr bwMode="auto">
          <a:xfrm>
            <a:off x="381000" y="971550"/>
            <a:ext cx="2514600" cy="2295526"/>
          </a:xfrm>
          <a:prstGeom prst="rect">
            <a:avLst/>
          </a:prstGeom>
          <a:noFill/>
        </p:spPr>
      </p:pic>
      <p:pic>
        <p:nvPicPr>
          <p:cNvPr id="11268" name="Picture 4" descr="Related image">
            <a:hlinkClick r:id="rId3"/>
          </p:cNvPr>
          <p:cNvPicPr>
            <a:picLocks noChangeAspect="1" noChangeArrowheads="1"/>
          </p:cNvPicPr>
          <p:nvPr/>
        </p:nvPicPr>
        <p:blipFill>
          <a:blip r:embed="rId5" cstate="print"/>
          <a:srcRect/>
          <a:stretch>
            <a:fillRect/>
          </a:stretch>
        </p:blipFill>
        <p:spPr bwMode="auto">
          <a:xfrm>
            <a:off x="3581400" y="971550"/>
            <a:ext cx="2362200" cy="2286000"/>
          </a:xfrm>
          <a:prstGeom prst="rect">
            <a:avLst/>
          </a:prstGeom>
          <a:noFill/>
        </p:spPr>
      </p:pic>
      <p:pic>
        <p:nvPicPr>
          <p:cNvPr id="11270" name="Picture 6" descr="Related image">
            <a:hlinkClick r:id="rId3"/>
          </p:cNvPr>
          <p:cNvPicPr>
            <a:picLocks noChangeAspect="1" noChangeArrowheads="1"/>
          </p:cNvPicPr>
          <p:nvPr/>
        </p:nvPicPr>
        <p:blipFill>
          <a:blip r:embed="rId6" cstate="print"/>
          <a:srcRect/>
          <a:stretch>
            <a:fillRect/>
          </a:stretch>
        </p:blipFill>
        <p:spPr bwMode="auto">
          <a:xfrm>
            <a:off x="6629400" y="971550"/>
            <a:ext cx="2209800" cy="2209800"/>
          </a:xfrm>
          <a:prstGeom prst="rect">
            <a:avLst/>
          </a:prstGeom>
          <a:noFill/>
        </p:spPr>
      </p:pic>
      <p:sp>
        <p:nvSpPr>
          <p:cNvPr id="7" name="Rectangle 6"/>
          <p:cNvSpPr/>
          <p:nvPr/>
        </p:nvSpPr>
        <p:spPr>
          <a:xfrm>
            <a:off x="381000" y="4552950"/>
            <a:ext cx="2855846" cy="369332"/>
          </a:xfrm>
          <a:prstGeom prst="rect">
            <a:avLst/>
          </a:prstGeom>
        </p:spPr>
        <p:txBody>
          <a:bodyPr wrap="none">
            <a:spAutoFit/>
          </a:bodyPr>
          <a:lstStyle/>
          <a:p>
            <a:r>
              <a:rPr lang="en-US" dirty="0" smtClean="0"/>
              <a:t>https://www.polyvance.com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Bumper Rollers by </a:t>
            </a:r>
            <a:r>
              <a:rPr lang="en-US" dirty="0" err="1" smtClean="0"/>
              <a:t>Polyvance</a:t>
            </a:r>
            <a:endParaRPr lang="en-US" dirty="0"/>
          </a:p>
        </p:txBody>
      </p:sp>
      <p:pic>
        <p:nvPicPr>
          <p:cNvPr id="4" name="Picture 3" descr="polyvance.jpg"/>
          <p:cNvPicPr>
            <a:picLocks noChangeAspect="1"/>
          </p:cNvPicPr>
          <p:nvPr/>
        </p:nvPicPr>
        <p:blipFill>
          <a:blip r:embed="rId2" cstate="print"/>
          <a:stretch>
            <a:fillRect/>
          </a:stretch>
        </p:blipFill>
        <p:spPr>
          <a:xfrm>
            <a:off x="2667000" y="1504950"/>
            <a:ext cx="3820423" cy="2209800"/>
          </a:xfrm>
          <a:prstGeom prst="rect">
            <a:avLst/>
          </a:prstGeom>
        </p:spPr>
      </p:pic>
      <p:sp>
        <p:nvSpPr>
          <p:cNvPr id="5" name="Rectangle 4"/>
          <p:cNvSpPr/>
          <p:nvPr/>
        </p:nvSpPr>
        <p:spPr>
          <a:xfrm>
            <a:off x="2971800" y="4171950"/>
            <a:ext cx="2945615" cy="369332"/>
          </a:xfrm>
          <a:prstGeom prst="rect">
            <a:avLst/>
          </a:prstGeom>
        </p:spPr>
        <p:txBody>
          <a:bodyPr wrap="none">
            <a:spAutoFit/>
          </a:bodyPr>
          <a:lstStyle/>
          <a:p>
            <a:r>
              <a:rPr lang="en-US" dirty="0" smtClean="0"/>
              <a:t>https://www.polyvance.com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a:t>
            </a:r>
            <a:r>
              <a:rPr lang="en-US" dirty="0" err="1" smtClean="0"/>
              <a:t>Seamer</a:t>
            </a:r>
            <a:r>
              <a:rPr lang="en-US" dirty="0" smtClean="0"/>
              <a:t> from </a:t>
            </a:r>
            <a:r>
              <a:rPr lang="en-US" dirty="0" err="1" smtClean="0"/>
              <a:t>DentFix</a:t>
            </a:r>
            <a:endParaRPr lang="en-US" dirty="0"/>
          </a:p>
        </p:txBody>
      </p:sp>
      <p:pic>
        <p:nvPicPr>
          <p:cNvPr id="30722" name="Picture 2" descr="https://dqzrr9k4bjpzk.cloudfront.net/images/9362042/926702604.jpg"/>
          <p:cNvPicPr>
            <a:picLocks noChangeAspect="1" noChangeArrowheads="1"/>
          </p:cNvPicPr>
          <p:nvPr/>
        </p:nvPicPr>
        <p:blipFill>
          <a:blip r:embed="rId2" cstate="print"/>
          <a:srcRect/>
          <a:stretch>
            <a:fillRect/>
          </a:stretch>
        </p:blipFill>
        <p:spPr bwMode="auto">
          <a:xfrm>
            <a:off x="2667000" y="1123950"/>
            <a:ext cx="3200400" cy="3067050"/>
          </a:xfrm>
          <a:prstGeom prst="rect">
            <a:avLst/>
          </a:prstGeom>
          <a:noFill/>
        </p:spPr>
      </p:pic>
      <p:sp>
        <p:nvSpPr>
          <p:cNvPr id="4" name="Rectangle 3"/>
          <p:cNvSpPr/>
          <p:nvPr/>
        </p:nvSpPr>
        <p:spPr>
          <a:xfrm>
            <a:off x="3048000" y="4324350"/>
            <a:ext cx="2927101" cy="369332"/>
          </a:xfrm>
          <a:prstGeom prst="rect">
            <a:avLst/>
          </a:prstGeom>
        </p:spPr>
        <p:txBody>
          <a:bodyPr wrap="square">
            <a:spAutoFit/>
          </a:bodyPr>
          <a:lstStyle/>
          <a:p>
            <a:r>
              <a:rPr lang="en-US" dirty="0" smtClean="0"/>
              <a:t>https://www.dentfix.com/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upgraded </a:t>
            </a:r>
            <a:r>
              <a:rPr lang="en-US" dirty="0" err="1" smtClean="0"/>
              <a:t>Spotwelders</a:t>
            </a:r>
            <a:endParaRPr lang="en-US" dirty="0"/>
          </a:p>
        </p:txBody>
      </p:sp>
      <p:sp>
        <p:nvSpPr>
          <p:cNvPr id="21508" name="AutoShape 4" descr="Image result for prospot i4s"/>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Image result for prospot i4s"/>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Image result for prospot i4s"/>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4" name="Picture 10" descr="i4s | Smart Spot Welder"/>
          <p:cNvPicPr>
            <a:picLocks noChangeAspect="1" noChangeArrowheads="1"/>
          </p:cNvPicPr>
          <p:nvPr/>
        </p:nvPicPr>
        <p:blipFill>
          <a:blip r:embed="rId3" cstate="print"/>
          <a:srcRect/>
          <a:stretch>
            <a:fillRect/>
          </a:stretch>
        </p:blipFill>
        <p:spPr bwMode="auto">
          <a:xfrm>
            <a:off x="381000" y="1428750"/>
            <a:ext cx="2209800" cy="2971800"/>
          </a:xfrm>
          <a:prstGeom prst="rect">
            <a:avLst/>
          </a:prstGeom>
          <a:noFill/>
        </p:spPr>
      </p:pic>
      <p:pic>
        <p:nvPicPr>
          <p:cNvPr id="5122" name="Picture 2" descr="Image result for ctr 9">
            <a:hlinkClick r:id="rId4"/>
          </p:cNvPr>
          <p:cNvPicPr>
            <a:picLocks noChangeAspect="1" noChangeArrowheads="1"/>
          </p:cNvPicPr>
          <p:nvPr/>
        </p:nvPicPr>
        <p:blipFill>
          <a:blip r:embed="rId5" cstate="print"/>
          <a:srcRect l="30918" r="36876"/>
          <a:stretch>
            <a:fillRect/>
          </a:stretch>
        </p:blipFill>
        <p:spPr bwMode="auto">
          <a:xfrm>
            <a:off x="3200400" y="1200150"/>
            <a:ext cx="1905000" cy="3324226"/>
          </a:xfrm>
          <a:prstGeom prst="rect">
            <a:avLst/>
          </a:prstGeom>
          <a:noFill/>
        </p:spPr>
      </p:pic>
      <p:pic>
        <p:nvPicPr>
          <p:cNvPr id="9" name="Picture 8" descr="gys-1.jpg"/>
          <p:cNvPicPr>
            <a:picLocks noChangeAspect="1"/>
          </p:cNvPicPr>
          <p:nvPr/>
        </p:nvPicPr>
        <p:blipFill>
          <a:blip r:embed="rId6" cstate="print"/>
          <a:stretch>
            <a:fillRect/>
          </a:stretch>
        </p:blipFill>
        <p:spPr>
          <a:xfrm>
            <a:off x="5486400" y="1276350"/>
            <a:ext cx="2667000" cy="2952750"/>
          </a:xfrm>
          <a:prstGeom prst="rect">
            <a:avLst/>
          </a:prstGeom>
        </p:spPr>
      </p:pic>
      <p:sp>
        <p:nvSpPr>
          <p:cNvPr id="10" name="TextBox 9"/>
          <p:cNvSpPr txBox="1"/>
          <p:nvPr/>
        </p:nvSpPr>
        <p:spPr>
          <a:xfrm>
            <a:off x="381000" y="4400550"/>
            <a:ext cx="2876108" cy="369332"/>
          </a:xfrm>
          <a:prstGeom prst="rect">
            <a:avLst/>
          </a:prstGeom>
          <a:noFill/>
        </p:spPr>
        <p:txBody>
          <a:bodyPr wrap="none" rtlCol="0">
            <a:spAutoFit/>
          </a:bodyPr>
          <a:lstStyle/>
          <a:p>
            <a:r>
              <a:rPr lang="en-US" dirty="0" err="1" smtClean="0">
                <a:latin typeface="Arial Black" pitchFamily="34" charset="0"/>
              </a:rPr>
              <a:t>Prospot</a:t>
            </a:r>
            <a:r>
              <a:rPr lang="en-US" dirty="0" smtClean="0">
                <a:latin typeface="Arial Black" pitchFamily="34" charset="0"/>
              </a:rPr>
              <a:t> International</a:t>
            </a:r>
            <a:endParaRPr lang="en-US" dirty="0">
              <a:latin typeface="Arial Black" pitchFamily="34" charset="0"/>
            </a:endParaRPr>
          </a:p>
        </p:txBody>
      </p:sp>
      <p:sp>
        <p:nvSpPr>
          <p:cNvPr id="11" name="TextBox 10"/>
          <p:cNvSpPr txBox="1"/>
          <p:nvPr/>
        </p:nvSpPr>
        <p:spPr>
          <a:xfrm>
            <a:off x="3581400" y="4400550"/>
            <a:ext cx="1608133" cy="369332"/>
          </a:xfrm>
          <a:prstGeom prst="rect">
            <a:avLst/>
          </a:prstGeom>
          <a:noFill/>
        </p:spPr>
        <p:txBody>
          <a:bodyPr wrap="none" rtlCol="0">
            <a:spAutoFit/>
          </a:bodyPr>
          <a:lstStyle/>
          <a:p>
            <a:r>
              <a:rPr lang="en-US" dirty="0" smtClean="0">
                <a:latin typeface="Arial Black" pitchFamily="34" charset="0"/>
              </a:rPr>
              <a:t>Car-O-Liner</a:t>
            </a:r>
            <a:endParaRPr lang="en-US" dirty="0">
              <a:latin typeface="Arial Black" pitchFamily="34" charset="0"/>
            </a:endParaRPr>
          </a:p>
        </p:txBody>
      </p:sp>
      <p:sp>
        <p:nvSpPr>
          <p:cNvPr id="12" name="TextBox 11"/>
          <p:cNvSpPr txBox="1"/>
          <p:nvPr/>
        </p:nvSpPr>
        <p:spPr>
          <a:xfrm>
            <a:off x="6477000" y="4400550"/>
            <a:ext cx="713337" cy="369332"/>
          </a:xfrm>
          <a:prstGeom prst="rect">
            <a:avLst/>
          </a:prstGeom>
          <a:noFill/>
        </p:spPr>
        <p:txBody>
          <a:bodyPr wrap="square" rtlCol="0">
            <a:spAutoFit/>
          </a:bodyPr>
          <a:lstStyle/>
          <a:p>
            <a:r>
              <a:rPr lang="en-US" dirty="0" smtClean="0">
                <a:latin typeface="Arial Black" pitchFamily="34" charset="0"/>
              </a:rPr>
              <a:t>GYS</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Wallmek</a:t>
            </a:r>
            <a:r>
              <a:rPr lang="en-US" dirty="0" smtClean="0"/>
              <a:t> Tools</a:t>
            </a:r>
            <a:endParaRPr lang="en-US" dirty="0"/>
          </a:p>
        </p:txBody>
      </p:sp>
      <p:sp>
        <p:nvSpPr>
          <p:cNvPr id="20482" name="AutoShape 2" descr="Image result for wallmek tools">
            <a:hlinkClick r:id="rId2"/>
          </p:cNvPr>
          <p:cNvSpPr>
            <a:spLocks noChangeAspect="1" noChangeArrowheads="1"/>
          </p:cNvSpPr>
          <p:nvPr/>
        </p:nvSpPr>
        <p:spPr bwMode="auto">
          <a:xfrm>
            <a:off x="114300" y="-1752600"/>
            <a:ext cx="4933950" cy="3657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Image result for wallmek tools">
            <a:hlinkClick r:id="rId2"/>
          </p:cNvPr>
          <p:cNvSpPr>
            <a:spLocks noChangeAspect="1" noChangeArrowheads="1"/>
          </p:cNvSpPr>
          <p:nvPr/>
        </p:nvSpPr>
        <p:spPr bwMode="auto">
          <a:xfrm>
            <a:off x="114300" y="-1752600"/>
            <a:ext cx="4933950" cy="3657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6" name="Picture 6" descr="Image result for wallmek tools">
            <a:hlinkClick r:id="rId3"/>
          </p:cNvPr>
          <p:cNvPicPr>
            <a:picLocks noChangeAspect="1" noChangeArrowheads="1"/>
          </p:cNvPicPr>
          <p:nvPr/>
        </p:nvPicPr>
        <p:blipFill>
          <a:blip r:embed="rId4" cstate="print"/>
          <a:srcRect/>
          <a:stretch>
            <a:fillRect/>
          </a:stretch>
        </p:blipFill>
        <p:spPr bwMode="auto">
          <a:xfrm>
            <a:off x="381000" y="1123950"/>
            <a:ext cx="3352800" cy="3657600"/>
          </a:xfrm>
          <a:prstGeom prst="rect">
            <a:avLst/>
          </a:prstGeom>
          <a:noFill/>
        </p:spPr>
      </p:pic>
      <p:pic>
        <p:nvPicPr>
          <p:cNvPr id="7170" name="Picture 2" descr="Image result for wallmek tools">
            <a:hlinkClick r:id="rId5"/>
          </p:cNvPr>
          <p:cNvPicPr>
            <a:picLocks noChangeAspect="1" noChangeArrowheads="1"/>
          </p:cNvPicPr>
          <p:nvPr/>
        </p:nvPicPr>
        <p:blipFill>
          <a:blip r:embed="rId6" cstate="print"/>
          <a:srcRect/>
          <a:stretch>
            <a:fillRect/>
          </a:stretch>
        </p:blipFill>
        <p:spPr bwMode="auto">
          <a:xfrm>
            <a:off x="4648200" y="1123950"/>
            <a:ext cx="2971800" cy="3657600"/>
          </a:xfrm>
          <a:prstGeom prst="rect">
            <a:avLst/>
          </a:prstGeom>
          <a:noFill/>
        </p:spPr>
      </p:pic>
      <p:sp>
        <p:nvSpPr>
          <p:cNvPr id="7" name="Rectangle 6"/>
          <p:cNvSpPr/>
          <p:nvPr/>
        </p:nvSpPr>
        <p:spPr>
          <a:xfrm>
            <a:off x="3352800" y="4476750"/>
            <a:ext cx="2898294" cy="369332"/>
          </a:xfrm>
          <a:prstGeom prst="rect">
            <a:avLst/>
          </a:prstGeom>
        </p:spPr>
        <p:txBody>
          <a:bodyPr wrap="none">
            <a:spAutoFit/>
          </a:bodyPr>
          <a:lstStyle/>
          <a:p>
            <a:r>
              <a:rPr lang="en-US" dirty="0" smtClean="0"/>
              <a:t>https://www.wallmek.se/en/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oby 3.mp4">
            <a:hlinkClick r:id="" action="ppaction://media"/>
          </p:cNvPr>
          <p:cNvPicPr>
            <a:picLocks noRot="1" noChangeAspect="1"/>
          </p:cNvPicPr>
          <p:nvPr>
            <a:videoFile r:link="rId1"/>
          </p:nvPr>
        </p:nvPicPr>
        <p:blipFill>
          <a:blip r:embed="rId3" cstate="print"/>
          <a:stretch>
            <a:fillRect/>
          </a:stretch>
        </p:blipFill>
        <p:spPr>
          <a:xfrm>
            <a:off x="1524000" y="1047750"/>
            <a:ext cx="6172200" cy="3352800"/>
          </a:xfrm>
          <a:prstGeom prst="rect">
            <a:avLst/>
          </a:prstGeom>
        </p:spPr>
      </p:pic>
      <p:sp>
        <p:nvSpPr>
          <p:cNvPr id="10" name="TextBox 9"/>
          <p:cNvSpPr txBox="1"/>
          <p:nvPr/>
        </p:nvSpPr>
        <p:spPr>
          <a:xfrm>
            <a:off x="2514600" y="285750"/>
            <a:ext cx="3429144" cy="584775"/>
          </a:xfrm>
          <a:prstGeom prst="rect">
            <a:avLst/>
          </a:prstGeom>
          <a:noFill/>
        </p:spPr>
        <p:txBody>
          <a:bodyPr wrap="none" rtlCol="0">
            <a:spAutoFit/>
          </a:bodyPr>
          <a:lstStyle/>
          <a:p>
            <a:r>
              <a:rPr lang="en-US" sz="3200" dirty="0" err="1" smtClean="0">
                <a:latin typeface="Arial Black" pitchFamily="34" charset="0"/>
              </a:rPr>
              <a:t>Wellmek</a:t>
            </a:r>
            <a:r>
              <a:rPr lang="en-US" sz="3200" dirty="0" smtClean="0">
                <a:latin typeface="Arial Black" pitchFamily="34" charset="0"/>
              </a:rPr>
              <a:t> Tools</a:t>
            </a:r>
            <a:endParaRPr lang="en-US" sz="32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Probe </a:t>
            </a:r>
            <a:r>
              <a:rPr lang="en-US" dirty="0" err="1" smtClean="0"/>
              <a:t>Tek</a:t>
            </a:r>
            <a:r>
              <a:rPr lang="en-US" dirty="0" smtClean="0"/>
              <a:t> ECT3000</a:t>
            </a:r>
            <a:endParaRPr lang="en-US" dirty="0"/>
          </a:p>
        </p:txBody>
      </p:sp>
      <p:pic>
        <p:nvPicPr>
          <p:cNvPr id="4098" name="Picture 2" descr="Related image">
            <a:hlinkClick r:id="rId2"/>
          </p:cNvPr>
          <p:cNvPicPr>
            <a:picLocks noChangeAspect="1" noChangeArrowheads="1"/>
          </p:cNvPicPr>
          <p:nvPr/>
        </p:nvPicPr>
        <p:blipFill>
          <a:blip r:embed="rId3" cstate="print"/>
          <a:srcRect/>
          <a:stretch>
            <a:fillRect/>
          </a:stretch>
        </p:blipFill>
        <p:spPr bwMode="auto">
          <a:xfrm>
            <a:off x="152400" y="1123950"/>
            <a:ext cx="3276600" cy="3048000"/>
          </a:xfrm>
          <a:prstGeom prst="rect">
            <a:avLst/>
          </a:prstGeom>
          <a:noFill/>
        </p:spPr>
      </p:pic>
      <p:sp>
        <p:nvSpPr>
          <p:cNvPr id="4" name="Rectangle 3"/>
          <p:cNvSpPr/>
          <p:nvPr/>
        </p:nvSpPr>
        <p:spPr>
          <a:xfrm>
            <a:off x="3429000" y="971550"/>
            <a:ext cx="5410200" cy="4031873"/>
          </a:xfrm>
          <a:prstGeom prst="rect">
            <a:avLst/>
          </a:prstGeom>
        </p:spPr>
        <p:txBody>
          <a:bodyPr wrap="square">
            <a:spAutoFit/>
          </a:bodyPr>
          <a:lstStyle/>
          <a:p>
            <a:r>
              <a:rPr lang="en-US" sz="1400" dirty="0" smtClean="0"/>
              <a:t>The ECT3000 offers a quick solution to your automotive circuit problems.  It consists of 2 main components.  An Intelligent transmitter and an Intelligent receiver, along with a set of connection adapters.</a:t>
            </a:r>
          </a:p>
          <a:p>
            <a:r>
              <a:rPr lang="en-US" sz="1400" dirty="0" smtClean="0"/>
              <a:t>* Locate short circuits without unnecessarily removing plastic panels, molding, and carpet</a:t>
            </a:r>
            <a:br>
              <a:rPr lang="en-US" sz="1400" dirty="0" smtClean="0"/>
            </a:br>
            <a:r>
              <a:rPr lang="en-US" sz="1400" dirty="0" smtClean="0"/>
              <a:t>* Trace wires to see where they lead</a:t>
            </a:r>
            <a:br>
              <a:rPr lang="en-US" sz="1400" dirty="0" smtClean="0"/>
            </a:br>
            <a:r>
              <a:rPr lang="en-US" sz="1400" dirty="0" smtClean="0"/>
              <a:t>* Find open circuits, switches, or breaks in wires</a:t>
            </a:r>
            <a:br>
              <a:rPr lang="en-US" sz="1400" dirty="0" smtClean="0"/>
            </a:br>
            <a:r>
              <a:rPr lang="en-US" sz="1400" dirty="0" smtClean="0"/>
              <a:t>* Track and locate the cause of a severe battery drain</a:t>
            </a:r>
            <a:br>
              <a:rPr lang="en-US" sz="1400" dirty="0" smtClean="0"/>
            </a:br>
            <a:r>
              <a:rPr lang="en-US" sz="1400" dirty="0" smtClean="0"/>
              <a:t>* Test and find intermittent conditions</a:t>
            </a:r>
            <a:br>
              <a:rPr lang="en-US" sz="1400" dirty="0" smtClean="0"/>
            </a:br>
            <a:r>
              <a:rPr lang="en-US" sz="1400" dirty="0" smtClean="0"/>
              <a:t>* Check continuity with the assistance of the Power Probe III, IV, or Hook.</a:t>
            </a:r>
          </a:p>
          <a:p>
            <a:r>
              <a:rPr lang="en-US" sz="1400" dirty="0" smtClean="0"/>
              <a:t>The Power Probe ECT3000 transmits a signal into an isolated circuit (shorted or open) and traces the direction to the problem. The receiver allows you to see the distance from the wire being traced and the direction to the short. The auto-signal locking feature eases first-time use and eliminates the need to remove interior trims and carpets. The integrated flashlight will illuminate the workspace and the automatic 10-minute shut off helps users save battery life</a:t>
            </a:r>
            <a:r>
              <a:rPr lang="en-US" dirty="0" smtClean="0"/>
              <a:t>.</a:t>
            </a:r>
            <a:endParaRPr lang="en-US" dirty="0"/>
          </a:p>
        </p:txBody>
      </p:sp>
      <p:sp>
        <p:nvSpPr>
          <p:cNvPr id="5" name="Rectangle 4"/>
          <p:cNvSpPr/>
          <p:nvPr/>
        </p:nvSpPr>
        <p:spPr>
          <a:xfrm>
            <a:off x="152400" y="4095750"/>
            <a:ext cx="3066032" cy="369332"/>
          </a:xfrm>
          <a:prstGeom prst="rect">
            <a:avLst/>
          </a:prstGeom>
        </p:spPr>
        <p:txBody>
          <a:bodyPr wrap="none">
            <a:spAutoFit/>
          </a:bodyPr>
          <a:lstStyle/>
          <a:p>
            <a:r>
              <a:rPr lang="en-US" dirty="0" smtClean="0"/>
              <a:t>https://www.powerprobe.com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Probe </a:t>
            </a:r>
            <a:r>
              <a:rPr lang="en-US" dirty="0" err="1" smtClean="0"/>
              <a:t>Tek</a:t>
            </a:r>
            <a:r>
              <a:rPr lang="en-US" dirty="0" smtClean="0"/>
              <a:t> ECT3000</a:t>
            </a:r>
            <a:endParaRPr lang="en-US" dirty="0"/>
          </a:p>
        </p:txBody>
      </p:sp>
      <p:pic>
        <p:nvPicPr>
          <p:cNvPr id="6" name="Electronic Circuit Tracer ECT3000.wmv">
            <a:hlinkClick r:id="" action="ppaction://media"/>
          </p:cNvPr>
          <p:cNvPicPr>
            <a:picLocks noRot="1" noChangeAspect="1"/>
          </p:cNvPicPr>
          <p:nvPr>
            <a:videoFile r:link="rId1"/>
          </p:nvPr>
        </p:nvPicPr>
        <p:blipFill>
          <a:blip r:embed="rId3" cstate="print"/>
          <a:stretch>
            <a:fillRect/>
          </a:stretch>
        </p:blipFill>
        <p:spPr>
          <a:xfrm>
            <a:off x="1524000" y="1200150"/>
            <a:ext cx="60198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7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Door Skin Pliers by </a:t>
            </a:r>
            <a:r>
              <a:rPr lang="en-US" dirty="0" err="1" smtClean="0"/>
              <a:t>Dentfix</a:t>
            </a:r>
            <a:endParaRPr lang="en-US" dirty="0"/>
          </a:p>
        </p:txBody>
      </p:sp>
      <p:pic>
        <p:nvPicPr>
          <p:cNvPr id="31745" name="Picture 1" descr="Door Skin Pliers"/>
          <p:cNvPicPr>
            <a:picLocks noChangeAspect="1" noChangeArrowheads="1"/>
          </p:cNvPicPr>
          <p:nvPr/>
        </p:nvPicPr>
        <p:blipFill>
          <a:blip r:embed="rId2" cstate="print"/>
          <a:srcRect/>
          <a:stretch>
            <a:fillRect/>
          </a:stretch>
        </p:blipFill>
        <p:spPr bwMode="auto">
          <a:xfrm>
            <a:off x="533400" y="1047750"/>
            <a:ext cx="3048000" cy="3276600"/>
          </a:xfrm>
          <a:prstGeom prst="rect">
            <a:avLst/>
          </a:prstGeom>
          <a:noFill/>
        </p:spPr>
      </p:pic>
      <p:sp>
        <p:nvSpPr>
          <p:cNvPr id="4" name="Rectangle 3"/>
          <p:cNvSpPr/>
          <p:nvPr/>
        </p:nvSpPr>
        <p:spPr>
          <a:xfrm>
            <a:off x="3276600" y="4400550"/>
            <a:ext cx="2653803" cy="369332"/>
          </a:xfrm>
          <a:prstGeom prst="rect">
            <a:avLst/>
          </a:prstGeom>
        </p:spPr>
        <p:txBody>
          <a:bodyPr wrap="none">
            <a:spAutoFit/>
          </a:bodyPr>
          <a:lstStyle/>
          <a:p>
            <a:r>
              <a:rPr lang="en-US" dirty="0" smtClean="0"/>
              <a:t>https://www.dentfix.com/</a:t>
            </a:r>
            <a:endParaRPr lang="en-US" dirty="0"/>
          </a:p>
        </p:txBody>
      </p:sp>
      <p:pic>
        <p:nvPicPr>
          <p:cNvPr id="3074" name="Picture 2" descr="Image result for door skin plier dentfix">
            <a:hlinkClick r:id="rId3"/>
          </p:cNvPr>
          <p:cNvPicPr>
            <a:picLocks noChangeAspect="1" noChangeArrowheads="1"/>
          </p:cNvPicPr>
          <p:nvPr/>
        </p:nvPicPr>
        <p:blipFill>
          <a:blip r:embed="rId4" cstate="print"/>
          <a:srcRect/>
          <a:stretch>
            <a:fillRect/>
          </a:stretch>
        </p:blipFill>
        <p:spPr bwMode="auto">
          <a:xfrm>
            <a:off x="5334000" y="1200150"/>
            <a:ext cx="3048000" cy="3200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19350"/>
            <a:ext cx="8229600" cy="857250"/>
          </a:xfrm>
          <a:ln w="57150">
            <a:solidFill>
              <a:schemeClr val="tx1"/>
            </a:solidFill>
          </a:ln>
        </p:spPr>
        <p:txBody>
          <a:bodyPr/>
          <a:lstStyle/>
          <a:p>
            <a:r>
              <a:rPr lang="en-US" b="1" i="1" dirty="0" err="1" smtClean="0">
                <a:latin typeface="Arial Black" pitchFamily="34" charset="0"/>
              </a:rPr>
              <a:t>Kool</a:t>
            </a:r>
            <a:r>
              <a:rPr lang="en-US" b="1" i="1" dirty="0" smtClean="0">
                <a:latin typeface="Arial Black" pitchFamily="34" charset="0"/>
              </a:rPr>
              <a:t> Tools </a:t>
            </a:r>
            <a:r>
              <a:rPr lang="en-US" smtClean="0">
                <a:latin typeface="Arial Black" pitchFamily="34" charset="0"/>
              </a:rPr>
              <a:t>of             2018</a:t>
            </a:r>
            <a:endParaRPr lang="en-US" dirty="0">
              <a:latin typeface="Arial Black" pitchFamily="34" charset="0"/>
            </a:endParaRPr>
          </a:p>
        </p:txBody>
      </p:sp>
      <p:pic>
        <p:nvPicPr>
          <p:cNvPr id="4" name="Picture 3" descr="Image result for sema logo">
            <a:hlinkClick r:id="rId2"/>
          </p:cNvPr>
          <p:cNvPicPr>
            <a:picLocks noChangeAspect="1" noChangeArrowheads="1"/>
          </p:cNvPicPr>
          <p:nvPr/>
        </p:nvPicPr>
        <p:blipFill>
          <a:blip r:embed="rId3" cstate="print"/>
          <a:srcRect/>
          <a:stretch>
            <a:fillRect/>
          </a:stretch>
        </p:blipFill>
        <p:spPr bwMode="auto">
          <a:xfrm>
            <a:off x="4724400" y="1733550"/>
            <a:ext cx="1905000" cy="1905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Astro</a:t>
            </a:r>
            <a:r>
              <a:rPr lang="en-US" dirty="0" smtClean="0"/>
              <a:t> 50SL Max Color </a:t>
            </a:r>
            <a:r>
              <a:rPr lang="en-US" smtClean="0"/>
              <a:t>Matching Light</a:t>
            </a:r>
            <a:endParaRPr lang="en-US"/>
          </a:p>
        </p:txBody>
      </p:sp>
      <p:pic>
        <p:nvPicPr>
          <p:cNvPr id="1026" name="Picture 2" descr="Image result for astro pneumatic sunlight 50slmax">
            <a:hlinkClick r:id="rId2"/>
          </p:cNvPr>
          <p:cNvPicPr>
            <a:picLocks noChangeAspect="1" noChangeArrowheads="1"/>
          </p:cNvPicPr>
          <p:nvPr/>
        </p:nvPicPr>
        <p:blipFill>
          <a:blip r:embed="rId3" cstate="print"/>
          <a:srcRect/>
          <a:stretch>
            <a:fillRect/>
          </a:stretch>
        </p:blipFill>
        <p:spPr bwMode="auto">
          <a:xfrm>
            <a:off x="381000" y="1047750"/>
            <a:ext cx="2571750" cy="3533776"/>
          </a:xfrm>
          <a:prstGeom prst="rect">
            <a:avLst/>
          </a:prstGeom>
          <a:noFill/>
        </p:spPr>
      </p:pic>
      <p:sp>
        <p:nvSpPr>
          <p:cNvPr id="4" name="Rectangle 3"/>
          <p:cNvSpPr/>
          <p:nvPr/>
        </p:nvSpPr>
        <p:spPr>
          <a:xfrm>
            <a:off x="2819400" y="1123950"/>
            <a:ext cx="4572000" cy="3139321"/>
          </a:xfrm>
          <a:prstGeom prst="rect">
            <a:avLst/>
          </a:prstGeom>
        </p:spPr>
        <p:txBody>
          <a:bodyPr>
            <a:spAutoFit/>
          </a:bodyPr>
          <a:lstStyle/>
          <a:p>
            <a:r>
              <a:rPr lang="en-US" dirty="0" smtClean="0"/>
              <a:t>Dual color temperatures, quickly switch from warm to cool ultra-high quality color matching light</a:t>
            </a:r>
          </a:p>
          <a:p>
            <a:r>
              <a:rPr lang="en-US" dirty="0" smtClean="0"/>
              <a:t>Warm-white 4500k for lighter color paints, and for darker paint use cool-white 6000K which provides cooler light without being blue</a:t>
            </a:r>
          </a:p>
          <a:p>
            <a:r>
              <a:rPr lang="en-US" dirty="0" smtClean="0"/>
              <a:t>Collapsible 360-degree rotating hook and 180 degree folding magnetic base</a:t>
            </a:r>
          </a:p>
          <a:p>
            <a:r>
              <a:rPr lang="en-US" dirty="0" smtClean="0"/>
              <a:t>96 CRI rated</a:t>
            </a:r>
          </a:p>
          <a:p>
            <a:r>
              <a:rPr lang="en-US" dirty="0" smtClean="0"/>
              <a:t>Easily removable and cleanable lens</a:t>
            </a:r>
          </a:p>
          <a:p>
            <a:r>
              <a:rPr lang="en-US" dirty="0" smtClean="0"/>
              <a:t>Impact resistant and IP65 water and dust proof</a:t>
            </a:r>
            <a:endParaRPr lang="en-US" dirty="0"/>
          </a:p>
        </p:txBody>
      </p:sp>
      <p:sp>
        <p:nvSpPr>
          <p:cNvPr id="5" name="Rectangle 4"/>
          <p:cNvSpPr/>
          <p:nvPr/>
        </p:nvSpPr>
        <p:spPr>
          <a:xfrm>
            <a:off x="3352800" y="4476750"/>
            <a:ext cx="2842509" cy="369332"/>
          </a:xfrm>
          <a:prstGeom prst="rect">
            <a:avLst/>
          </a:prstGeom>
        </p:spPr>
        <p:txBody>
          <a:bodyPr wrap="none">
            <a:spAutoFit/>
          </a:bodyPr>
          <a:lstStyle/>
          <a:p>
            <a:r>
              <a:rPr lang="en-US" dirty="0" smtClean="0"/>
              <a:t>http://www.astrotools.com/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Rack Adaptor from AH &amp; SI Inc.</a:t>
            </a:r>
            <a:endParaRPr lang="en-US" dirty="0"/>
          </a:p>
        </p:txBody>
      </p:sp>
      <p:pic>
        <p:nvPicPr>
          <p:cNvPr id="4" name="Picture 3" descr="display 1.jpg"/>
          <p:cNvPicPr>
            <a:picLocks noChangeAspect="1"/>
          </p:cNvPicPr>
          <p:nvPr/>
        </p:nvPicPr>
        <p:blipFill>
          <a:blip r:embed="rId2" cstate="print"/>
          <a:stretch>
            <a:fillRect/>
          </a:stretch>
        </p:blipFill>
        <p:spPr>
          <a:xfrm>
            <a:off x="457200" y="1123950"/>
            <a:ext cx="4191000" cy="3352800"/>
          </a:xfrm>
          <a:prstGeom prst="rect">
            <a:avLst/>
          </a:prstGeom>
        </p:spPr>
      </p:pic>
      <p:pic>
        <p:nvPicPr>
          <p:cNvPr id="5" name="Picture 4" descr="orange with vehicle.jpg"/>
          <p:cNvPicPr>
            <a:picLocks noChangeAspect="1"/>
          </p:cNvPicPr>
          <p:nvPr/>
        </p:nvPicPr>
        <p:blipFill>
          <a:blip r:embed="rId3" cstate="print"/>
          <a:stretch>
            <a:fillRect/>
          </a:stretch>
        </p:blipFill>
        <p:spPr>
          <a:xfrm>
            <a:off x="4953000" y="1123950"/>
            <a:ext cx="3487147" cy="3352800"/>
          </a:xfrm>
          <a:prstGeom prst="rect">
            <a:avLst/>
          </a:prstGeom>
        </p:spPr>
      </p:pic>
      <p:sp>
        <p:nvSpPr>
          <p:cNvPr id="6" name="TextBox 5"/>
          <p:cNvSpPr txBox="1"/>
          <p:nvPr/>
        </p:nvSpPr>
        <p:spPr>
          <a:xfrm>
            <a:off x="3657600" y="4552950"/>
            <a:ext cx="1495922" cy="369332"/>
          </a:xfrm>
          <a:prstGeom prst="rect">
            <a:avLst/>
          </a:prstGeom>
          <a:noFill/>
        </p:spPr>
        <p:txBody>
          <a:bodyPr wrap="none" rtlCol="0">
            <a:spAutoFit/>
          </a:bodyPr>
          <a:lstStyle/>
          <a:p>
            <a:r>
              <a:rPr lang="en-US" dirty="0" smtClean="0"/>
              <a:t>844-355-2566</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Steck</a:t>
            </a:r>
            <a:r>
              <a:rPr lang="en-US" dirty="0" smtClean="0"/>
              <a:t> Retainer Clip Release Tool</a:t>
            </a:r>
            <a:endParaRPr lang="en-US" dirty="0"/>
          </a:p>
        </p:txBody>
      </p:sp>
      <p:pic>
        <p:nvPicPr>
          <p:cNvPr id="1026" name="Picture 2" descr="https://www.steckmfg.com/images/21715-Retainer-Clip-Tool-outlined.png"/>
          <p:cNvPicPr>
            <a:picLocks noChangeAspect="1" noChangeArrowheads="1"/>
          </p:cNvPicPr>
          <p:nvPr/>
        </p:nvPicPr>
        <p:blipFill>
          <a:blip r:embed="rId2" cstate="print"/>
          <a:srcRect/>
          <a:stretch>
            <a:fillRect/>
          </a:stretch>
        </p:blipFill>
        <p:spPr bwMode="auto">
          <a:xfrm>
            <a:off x="304800" y="1504950"/>
            <a:ext cx="5210175" cy="923925"/>
          </a:xfrm>
          <a:prstGeom prst="rect">
            <a:avLst/>
          </a:prstGeom>
          <a:noFill/>
        </p:spPr>
      </p:pic>
      <p:pic>
        <p:nvPicPr>
          <p:cNvPr id="1028" name="Picture 4" descr="https://www.steckmfg.com/images/21715-Retainer-Clip-Release-Tool-in-use.jpg"/>
          <p:cNvPicPr>
            <a:picLocks noChangeAspect="1" noChangeArrowheads="1"/>
          </p:cNvPicPr>
          <p:nvPr/>
        </p:nvPicPr>
        <p:blipFill>
          <a:blip r:embed="rId3" cstate="print"/>
          <a:srcRect/>
          <a:stretch>
            <a:fillRect/>
          </a:stretch>
        </p:blipFill>
        <p:spPr bwMode="auto">
          <a:xfrm>
            <a:off x="3276600" y="2266950"/>
            <a:ext cx="5295900" cy="2324100"/>
          </a:xfrm>
          <a:prstGeom prst="rect">
            <a:avLst/>
          </a:prstGeom>
          <a:noFill/>
        </p:spPr>
      </p:pic>
      <p:sp>
        <p:nvSpPr>
          <p:cNvPr id="5" name="Rectangle 4"/>
          <p:cNvSpPr/>
          <p:nvPr/>
        </p:nvSpPr>
        <p:spPr>
          <a:xfrm>
            <a:off x="3352800" y="4552950"/>
            <a:ext cx="2831929" cy="369332"/>
          </a:xfrm>
          <a:prstGeom prst="rect">
            <a:avLst/>
          </a:prstGeom>
        </p:spPr>
        <p:txBody>
          <a:bodyPr wrap="none">
            <a:spAutoFit/>
          </a:bodyPr>
          <a:lstStyle/>
          <a:p>
            <a:r>
              <a:rPr lang="en-US" dirty="0" smtClean="0"/>
              <a:t>https://www.steckmfg.com/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7EFF0-BC38-4C6F-B081-632EA8767D02}"/>
              </a:ext>
            </a:extLst>
          </p:cNvPr>
          <p:cNvSpPr>
            <a:spLocks noGrp="1"/>
          </p:cNvSpPr>
          <p:nvPr>
            <p:ph type="title"/>
          </p:nvPr>
        </p:nvSpPr>
        <p:spPr>
          <a:xfrm>
            <a:off x="822960" y="367007"/>
            <a:ext cx="7543800" cy="749346"/>
          </a:xfrm>
        </p:spPr>
        <p:txBody>
          <a:bodyPr>
            <a:normAutofit fontScale="90000"/>
          </a:bodyPr>
          <a:lstStyle/>
          <a:p>
            <a:pPr algn="ctr"/>
            <a:r>
              <a:rPr lang="en-US" b="1" dirty="0" smtClean="0">
                <a:solidFill>
                  <a:srgbClr val="2C3D94"/>
                </a:solidFill>
              </a:rPr>
              <a:t>Winged Tool by Equalizer</a:t>
            </a:r>
            <a:endParaRPr lang="en-US" dirty="0"/>
          </a:p>
        </p:txBody>
      </p:sp>
      <p:sp>
        <p:nvSpPr>
          <p:cNvPr id="28674" name="AutoShape 2" descr="Image result for equalizer winged tool"/>
          <p:cNvSpPr>
            <a:spLocks noChangeAspect="1" noChangeArrowheads="1"/>
          </p:cNvSpPr>
          <p:nvPr/>
        </p:nvSpPr>
        <p:spPr bwMode="auto">
          <a:xfrm>
            <a:off x="47625" y="-102394"/>
            <a:ext cx="228600" cy="228600"/>
          </a:xfrm>
          <a:prstGeom prst="rect">
            <a:avLst/>
          </a:prstGeom>
          <a:noFill/>
        </p:spPr>
        <p:txBody>
          <a:bodyPr vert="horz" wrap="square" lIns="68580" tIns="34290" rIns="68580" bIns="34290" numCol="1" anchor="t" anchorCtr="0" compatLnSpc="1">
            <a:prstTxWarp prst="textNoShape">
              <a:avLst/>
            </a:prstTxWarp>
          </a:bodyPr>
          <a:lstStyle/>
          <a:p>
            <a:endParaRPr lang="en-US"/>
          </a:p>
        </p:txBody>
      </p:sp>
      <p:sp>
        <p:nvSpPr>
          <p:cNvPr id="28676" name="AutoShape 4" descr="Image result for equalizer winged tool"/>
          <p:cNvSpPr>
            <a:spLocks noChangeAspect="1" noChangeArrowheads="1"/>
          </p:cNvSpPr>
          <p:nvPr/>
        </p:nvSpPr>
        <p:spPr bwMode="auto">
          <a:xfrm>
            <a:off x="47625" y="-102394"/>
            <a:ext cx="228600" cy="228600"/>
          </a:xfrm>
          <a:prstGeom prst="rect">
            <a:avLst/>
          </a:prstGeom>
          <a:noFill/>
        </p:spPr>
        <p:txBody>
          <a:bodyPr vert="horz" wrap="square" lIns="68580" tIns="34290" rIns="68580" bIns="34290" numCol="1" anchor="t" anchorCtr="0" compatLnSpc="1">
            <a:prstTxWarp prst="textNoShape">
              <a:avLst/>
            </a:prstTxWarp>
          </a:bodyPr>
          <a:lstStyle/>
          <a:p>
            <a:endParaRPr lang="en-US"/>
          </a:p>
        </p:txBody>
      </p:sp>
      <p:sp>
        <p:nvSpPr>
          <p:cNvPr id="28678" name="AutoShape 6" descr="Image result for equalizer winged tool"/>
          <p:cNvSpPr>
            <a:spLocks noChangeAspect="1" noChangeArrowheads="1"/>
          </p:cNvSpPr>
          <p:nvPr/>
        </p:nvSpPr>
        <p:spPr bwMode="auto">
          <a:xfrm>
            <a:off x="47625" y="-102394"/>
            <a:ext cx="228600" cy="228600"/>
          </a:xfrm>
          <a:prstGeom prst="rect">
            <a:avLst/>
          </a:prstGeom>
          <a:noFill/>
        </p:spPr>
        <p:txBody>
          <a:bodyPr vert="horz" wrap="square" lIns="68580" tIns="34290" rIns="68580" bIns="34290" numCol="1" anchor="t" anchorCtr="0" compatLnSpc="1">
            <a:prstTxWarp prst="textNoShape">
              <a:avLst/>
            </a:prstTxWarp>
          </a:bodyPr>
          <a:lstStyle/>
          <a:p>
            <a:endParaRPr lang="en-US"/>
          </a:p>
        </p:txBody>
      </p:sp>
      <p:sp>
        <p:nvSpPr>
          <p:cNvPr id="28682" name="AutoShape 10" descr="Image result for equalizer winged tool">
            <a:hlinkClick r:id="rId3"/>
          </p:cNvPr>
          <p:cNvSpPr>
            <a:spLocks noChangeAspect="1" noChangeArrowheads="1"/>
          </p:cNvSpPr>
          <p:nvPr/>
        </p:nvSpPr>
        <p:spPr bwMode="auto">
          <a:xfrm>
            <a:off x="98822" y="-857250"/>
            <a:ext cx="1785938" cy="1785938"/>
          </a:xfrm>
          <a:prstGeom prst="rect">
            <a:avLst/>
          </a:prstGeom>
          <a:noFill/>
        </p:spPr>
        <p:txBody>
          <a:bodyPr vert="horz" wrap="square" lIns="68580" tIns="34290" rIns="68580" bIns="34290" numCol="1" anchor="t" anchorCtr="0" compatLnSpc="1">
            <a:prstTxWarp prst="textNoShape">
              <a:avLst/>
            </a:prstTxWarp>
          </a:bodyPr>
          <a:lstStyle/>
          <a:p>
            <a:endParaRPr lang="en-US"/>
          </a:p>
        </p:txBody>
      </p:sp>
      <p:pic>
        <p:nvPicPr>
          <p:cNvPr id="28684" name="Picture 12" descr="Image result for equalizer winged tool">
            <a:hlinkClick r:id="rId4"/>
          </p:cNvPr>
          <p:cNvPicPr>
            <a:picLocks noChangeAspect="1" noChangeArrowheads="1"/>
          </p:cNvPicPr>
          <p:nvPr/>
        </p:nvPicPr>
        <p:blipFill>
          <a:blip r:embed="rId5" cstate="print"/>
          <a:srcRect/>
          <a:stretch>
            <a:fillRect/>
          </a:stretch>
        </p:blipFill>
        <p:spPr bwMode="auto">
          <a:xfrm>
            <a:off x="935218" y="1784900"/>
            <a:ext cx="3307556" cy="1935957"/>
          </a:xfrm>
          <a:prstGeom prst="rect">
            <a:avLst/>
          </a:prstGeom>
          <a:noFill/>
        </p:spPr>
      </p:pic>
      <p:pic>
        <p:nvPicPr>
          <p:cNvPr id="28686" name="Picture 14" descr="Image result for equalizer winged tool">
            <a:hlinkClick r:id="rId6"/>
          </p:cNvPr>
          <p:cNvPicPr>
            <a:picLocks noChangeAspect="1" noChangeArrowheads="1"/>
          </p:cNvPicPr>
          <p:nvPr/>
        </p:nvPicPr>
        <p:blipFill>
          <a:blip r:embed="rId7" cstate="print"/>
          <a:srcRect/>
          <a:stretch>
            <a:fillRect/>
          </a:stretch>
        </p:blipFill>
        <p:spPr bwMode="auto">
          <a:xfrm>
            <a:off x="4308910" y="1730593"/>
            <a:ext cx="4529138" cy="2550320"/>
          </a:xfrm>
          <a:prstGeom prst="rect">
            <a:avLst/>
          </a:prstGeom>
          <a:noFill/>
        </p:spPr>
      </p:pic>
    </p:spTree>
    <p:extLst>
      <p:ext uri="{BB962C8B-B14F-4D97-AF65-F5344CB8AC3E}">
        <p14:creationId xmlns:p14="http://schemas.microsoft.com/office/powerpoint/2010/main" xmlns="" val="1755308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Tru</a:t>
            </a:r>
            <a:r>
              <a:rPr lang="en-US" dirty="0" smtClean="0"/>
              <a:t> Flex Sanders</a:t>
            </a:r>
            <a:endParaRPr lang="en-US" dirty="0"/>
          </a:p>
        </p:txBody>
      </p:sp>
      <p:pic>
        <p:nvPicPr>
          <p:cNvPr id="1026" name="Picture 2" descr="Image result for tru flex sanders">
            <a:hlinkClick r:id="rId2"/>
          </p:cNvPr>
          <p:cNvPicPr>
            <a:picLocks noChangeAspect="1" noChangeArrowheads="1"/>
          </p:cNvPicPr>
          <p:nvPr/>
        </p:nvPicPr>
        <p:blipFill>
          <a:blip r:embed="rId3" cstate="print"/>
          <a:srcRect/>
          <a:stretch>
            <a:fillRect/>
          </a:stretch>
        </p:blipFill>
        <p:spPr bwMode="auto">
          <a:xfrm>
            <a:off x="1600200" y="1047750"/>
            <a:ext cx="5915025" cy="2809876"/>
          </a:xfrm>
          <a:prstGeom prst="rect">
            <a:avLst/>
          </a:prstGeom>
          <a:noFill/>
        </p:spPr>
      </p:pic>
      <p:sp>
        <p:nvSpPr>
          <p:cNvPr id="4" name="Rectangle 3"/>
          <p:cNvSpPr/>
          <p:nvPr/>
        </p:nvSpPr>
        <p:spPr>
          <a:xfrm>
            <a:off x="609600" y="4019550"/>
            <a:ext cx="7010400" cy="923330"/>
          </a:xfrm>
          <a:prstGeom prst="rect">
            <a:avLst/>
          </a:prstGeom>
        </p:spPr>
        <p:txBody>
          <a:bodyPr wrap="square">
            <a:spAutoFit/>
          </a:bodyPr>
          <a:lstStyle/>
          <a:p>
            <a:r>
              <a:rPr lang="en-US" dirty="0" smtClean="0"/>
              <a:t>With a patented steel core interior, </a:t>
            </a:r>
            <a:r>
              <a:rPr lang="en-US" dirty="0" err="1" smtClean="0"/>
              <a:t>TruFlex</a:t>
            </a:r>
            <a:r>
              <a:rPr lang="en-US" dirty="0" smtClean="0"/>
              <a:t> Sanders enable painters and auto body workers, who want flawless curved or flat surfaces, the ability to achieve perfection more quickly than ever before.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Evercoat</a:t>
            </a:r>
            <a:r>
              <a:rPr lang="en-US" dirty="0" smtClean="0"/>
              <a:t> Body Filler</a:t>
            </a:r>
            <a:endParaRPr lang="en-US" dirty="0"/>
          </a:p>
        </p:txBody>
      </p:sp>
      <p:graphicFrame>
        <p:nvGraphicFramePr>
          <p:cNvPr id="4" name="Table 3"/>
          <p:cNvGraphicFramePr>
            <a:graphicFrameLocks noGrp="1"/>
          </p:cNvGraphicFramePr>
          <p:nvPr/>
        </p:nvGraphicFramePr>
        <p:xfrm>
          <a:off x="3614748" y="-171450"/>
          <a:ext cx="5529252" cy="4189444"/>
        </p:xfrm>
        <a:graphic>
          <a:graphicData uri="http://schemas.openxmlformats.org/drawingml/2006/table">
            <a:tbl>
              <a:tblPr/>
              <a:tblGrid>
                <a:gridCol w="1382313"/>
                <a:gridCol w="1382313"/>
                <a:gridCol w="1382313"/>
                <a:gridCol w="1382313"/>
              </a:tblGrid>
              <a:tr h="457200">
                <a:tc>
                  <a:txBody>
                    <a:bodyPr/>
                    <a:lstStyle/>
                    <a:p>
                      <a:endParaRPr lang="en-US" sz="1600" dirty="0"/>
                    </a:p>
                  </a:txBody>
                  <a:tcPr marL="82939" marR="82939" marT="41469" marB="41469" anchor="ctr">
                    <a:lnL>
                      <a:noFill/>
                    </a:lnL>
                    <a:lnR>
                      <a:noFill/>
                    </a:lnR>
                    <a:lnT>
                      <a:noFill/>
                    </a:lnT>
                    <a:lnB>
                      <a:noFill/>
                    </a:lnB>
                  </a:tcPr>
                </a:tc>
                <a:tc>
                  <a:txBody>
                    <a:bodyPr/>
                    <a:lstStyle/>
                    <a:p>
                      <a:endParaRPr lang="en-US" sz="1600" dirty="0"/>
                    </a:p>
                  </a:txBody>
                  <a:tcPr marL="82939" marR="82939" marT="41469" marB="41469" anchor="ctr">
                    <a:lnL>
                      <a:noFill/>
                    </a:lnL>
                    <a:lnR>
                      <a:noFill/>
                    </a:lnR>
                    <a:lnT>
                      <a:noFill/>
                    </a:lnT>
                    <a:lnB>
                      <a:noFill/>
                    </a:lnB>
                  </a:tcPr>
                </a:tc>
                <a:tc>
                  <a:txBody>
                    <a:bodyPr/>
                    <a:lstStyle/>
                    <a:p>
                      <a:endParaRPr lang="en-US" sz="1600" dirty="0"/>
                    </a:p>
                  </a:txBody>
                  <a:tcPr marL="82939" marR="82939" marT="41469" marB="41469" anchor="ctr">
                    <a:lnL>
                      <a:noFill/>
                    </a:lnL>
                    <a:lnR>
                      <a:noFill/>
                    </a:lnR>
                    <a:lnT>
                      <a:noFill/>
                    </a:lnT>
                    <a:lnB>
                      <a:noFill/>
                    </a:lnB>
                  </a:tcPr>
                </a:tc>
                <a:tc>
                  <a:txBody>
                    <a:bodyPr/>
                    <a:lstStyle/>
                    <a:p>
                      <a:endParaRPr lang="en-US" sz="1600" dirty="0"/>
                    </a:p>
                  </a:txBody>
                  <a:tcPr marL="82939" marR="82939" marT="41469" marB="41469" anchor="ctr">
                    <a:lnL>
                      <a:noFill/>
                    </a:lnL>
                    <a:lnR>
                      <a:noFill/>
                    </a:lnR>
                    <a:lnT>
                      <a:noFill/>
                    </a:lnT>
                    <a:lnB>
                      <a:noFill/>
                    </a:lnB>
                  </a:tcPr>
                </a:tc>
              </a:tr>
              <a:tr h="331755">
                <a:tc gridSpan="4">
                  <a:txBody>
                    <a:bodyPr/>
                    <a:lstStyle/>
                    <a:p>
                      <a:endParaRPr lang="en-US" sz="1600" dirty="0"/>
                    </a:p>
                  </a:txBody>
                  <a:tcPr marL="82939" marR="82939" marT="41469" marB="41469"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755">
                <a:tc>
                  <a:txBody>
                    <a:bodyPr/>
                    <a:lstStyle/>
                    <a:p>
                      <a:endParaRPr lang="en-US" sz="1600" dirty="0"/>
                    </a:p>
                  </a:txBody>
                  <a:tcPr marL="82939" marR="82939" marT="41469" marB="41469" anchor="ctr">
                    <a:lnL>
                      <a:noFill/>
                    </a:lnL>
                    <a:lnR>
                      <a:noFill/>
                    </a:lnR>
                    <a:lnT>
                      <a:noFill/>
                    </a:lnT>
                    <a:lnB>
                      <a:noFill/>
                    </a:lnB>
                  </a:tcPr>
                </a:tc>
                <a:tc>
                  <a:txBody>
                    <a:bodyPr/>
                    <a:lstStyle/>
                    <a:p>
                      <a:endParaRPr lang="en-US" sz="1600"/>
                    </a:p>
                  </a:txBody>
                  <a:tcPr marL="82939" marR="82939" marT="41469" marB="41469" anchor="ctr">
                    <a:lnL>
                      <a:noFill/>
                    </a:lnL>
                    <a:lnR>
                      <a:noFill/>
                    </a:lnR>
                    <a:lnT>
                      <a:noFill/>
                    </a:lnT>
                    <a:lnB>
                      <a:noFill/>
                    </a:lnB>
                  </a:tcPr>
                </a:tc>
                <a:tc>
                  <a:txBody>
                    <a:bodyPr/>
                    <a:lstStyle/>
                    <a:p>
                      <a:endParaRPr lang="en-US" sz="1600" dirty="0"/>
                    </a:p>
                  </a:txBody>
                  <a:tcPr marL="82939" marR="82939" marT="41469" marB="41469" anchor="ctr">
                    <a:lnL>
                      <a:noFill/>
                    </a:lnL>
                    <a:lnR>
                      <a:noFill/>
                    </a:lnR>
                    <a:lnT>
                      <a:noFill/>
                    </a:lnT>
                    <a:lnB>
                      <a:noFill/>
                    </a:lnB>
                  </a:tcPr>
                </a:tc>
                <a:tc>
                  <a:txBody>
                    <a:bodyPr/>
                    <a:lstStyle/>
                    <a:p>
                      <a:endParaRPr lang="en-US" sz="1600"/>
                    </a:p>
                  </a:txBody>
                  <a:tcPr marL="82939" marR="82939" marT="41469" marB="41469" anchor="ctr">
                    <a:lnL>
                      <a:noFill/>
                    </a:lnL>
                    <a:lnR>
                      <a:noFill/>
                    </a:lnR>
                    <a:lnT>
                      <a:noFill/>
                    </a:lnT>
                    <a:lnB>
                      <a:noFill/>
                    </a:lnB>
                  </a:tcPr>
                </a:tc>
              </a:tr>
              <a:tr h="3068734">
                <a:tc gridSpan="4">
                  <a:txBody>
                    <a:bodyPr/>
                    <a:lstStyle/>
                    <a:p>
                      <a:r>
                        <a:rPr lang="en-US" sz="1600" dirty="0"/>
                        <a:t>Rage® OPTEX™ with color-changing technology is an ultra-premium body filler that helps body shops save time and money on every repair. There’s no second guessing—once mixed with cream hardener, OPTEX changes color to indicate the repair is ready to sand. Formulated with </a:t>
                      </a:r>
                      <a:r>
                        <a:rPr lang="en-US" sz="1600" dirty="0" err="1"/>
                        <a:t>Evercoat’s</a:t>
                      </a:r>
                      <a:r>
                        <a:rPr lang="en-US" sz="1600" dirty="0"/>
                        <a:t> patented ECORESIN™ technology, OPTEX offers superior adhesion to a broad range of substrates and unparalleled sanding properties. OPTEX is also part of the METALWORKS® System that guarantees the repair to maintain the O.E.M. corrosion warranty on original factory corrosion protected sheet metal and galvanized sheet metal when used in accordance with the application instructions</a:t>
                      </a:r>
                    </a:p>
                  </a:txBody>
                  <a:tcPr marL="82939" marR="82939" marT="41469" marB="41469"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6146" name="Picture 2" descr="http://www.evercoat.com/cache/ex_q75_w550_h550_100135WEB.jpg"/>
          <p:cNvPicPr>
            <a:picLocks noChangeAspect="1" noChangeArrowheads="1"/>
          </p:cNvPicPr>
          <p:nvPr/>
        </p:nvPicPr>
        <p:blipFill>
          <a:blip r:embed="rId2" cstate="print"/>
          <a:srcRect/>
          <a:stretch>
            <a:fillRect/>
          </a:stretch>
        </p:blipFill>
        <p:spPr bwMode="auto">
          <a:xfrm>
            <a:off x="990600" y="1276350"/>
            <a:ext cx="2374900" cy="2935288"/>
          </a:xfrm>
          <a:prstGeom prst="rect">
            <a:avLst/>
          </a:prstGeom>
          <a:noFill/>
        </p:spPr>
      </p:pic>
      <p:pic>
        <p:nvPicPr>
          <p:cNvPr id="6147" name="Picture 3" descr="http://www.evercoat.com/cache/ex_q75_w550_h550_100135WEB.jpg">
            <a:hlinkClick r:id="rId3"/>
          </p:cNvPr>
          <p:cNvPicPr>
            <a:picLocks noChangeAspect="1" noChangeArrowheads="1"/>
          </p:cNvPicPr>
          <p:nvPr/>
        </p:nvPicPr>
        <p:blipFill>
          <a:blip r:embed="rId4" cstate="print"/>
          <a:srcRect/>
          <a:stretch>
            <a:fillRect/>
          </a:stretch>
        </p:blipFill>
        <p:spPr bwMode="auto">
          <a:xfrm>
            <a:off x="38100" y="2482850"/>
            <a:ext cx="285750" cy="285750"/>
          </a:xfrm>
          <a:prstGeom prst="rect">
            <a:avLst/>
          </a:prstGeom>
          <a:noFill/>
        </p:spPr>
      </p:pic>
      <p:sp>
        <p:nvSpPr>
          <p:cNvPr id="6" name="Rectangle 5"/>
          <p:cNvSpPr/>
          <p:nvPr/>
        </p:nvSpPr>
        <p:spPr>
          <a:xfrm>
            <a:off x="3276600" y="4171950"/>
            <a:ext cx="2630207" cy="369332"/>
          </a:xfrm>
          <a:prstGeom prst="rect">
            <a:avLst/>
          </a:prstGeom>
        </p:spPr>
        <p:txBody>
          <a:bodyPr wrap="none">
            <a:spAutoFit/>
          </a:bodyPr>
          <a:lstStyle/>
          <a:p>
            <a:r>
              <a:rPr lang="en-US" dirty="0" smtClean="0"/>
              <a:t>http://www.evercoat.com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Uni</a:t>
            </a:r>
            <a:r>
              <a:rPr lang="en-US" dirty="0" smtClean="0"/>
              <a:t>-ram Mobile 300 Vacuum</a:t>
            </a:r>
            <a:br>
              <a:rPr lang="en-US" dirty="0" smtClean="0"/>
            </a:br>
            <a:endParaRPr lang="en-US" dirty="0"/>
          </a:p>
        </p:txBody>
      </p:sp>
      <p:pic>
        <p:nvPicPr>
          <p:cNvPr id="10241" name="Picture 1"/>
          <p:cNvPicPr>
            <a:picLocks noChangeAspect="1" noChangeArrowheads="1"/>
          </p:cNvPicPr>
          <p:nvPr/>
        </p:nvPicPr>
        <p:blipFill>
          <a:blip r:embed="rId2" cstate="print"/>
          <a:srcRect l="9057" t="3970" r="6415" b="2730"/>
          <a:stretch>
            <a:fillRect/>
          </a:stretch>
        </p:blipFill>
        <p:spPr bwMode="auto">
          <a:xfrm>
            <a:off x="762000" y="666750"/>
            <a:ext cx="2133600" cy="4343400"/>
          </a:xfrm>
          <a:prstGeom prst="rect">
            <a:avLst/>
          </a:prstGeom>
          <a:noFill/>
          <a:ln w="9525">
            <a:noFill/>
            <a:miter lim="800000"/>
            <a:headEnd/>
            <a:tailEnd/>
          </a:ln>
        </p:spPr>
      </p:pic>
      <p:sp>
        <p:nvSpPr>
          <p:cNvPr id="4" name="Rectangle 3"/>
          <p:cNvSpPr/>
          <p:nvPr/>
        </p:nvSpPr>
        <p:spPr>
          <a:xfrm>
            <a:off x="3733800" y="1047750"/>
            <a:ext cx="4572000" cy="3139321"/>
          </a:xfrm>
          <a:prstGeom prst="rect">
            <a:avLst/>
          </a:prstGeom>
        </p:spPr>
        <p:txBody>
          <a:bodyPr>
            <a:spAutoFit/>
          </a:bodyPr>
          <a:lstStyle/>
          <a:p>
            <a:r>
              <a:rPr lang="en-US" b="1" dirty="0" smtClean="0"/>
              <a:t>ON / OFF control at the</a:t>
            </a:r>
          </a:p>
          <a:p>
            <a:r>
              <a:rPr lang="en-US" b="1" dirty="0" smtClean="0"/>
              <a:t>sander automatically</a:t>
            </a:r>
          </a:p>
          <a:p>
            <a:r>
              <a:rPr lang="en-US" b="1" dirty="0" smtClean="0"/>
              <a:t>turns the powerful</a:t>
            </a:r>
          </a:p>
          <a:p>
            <a:r>
              <a:rPr lang="en-US" b="1" dirty="0" smtClean="0"/>
              <a:t>vacuum on and off</a:t>
            </a:r>
          </a:p>
          <a:p>
            <a:r>
              <a:rPr lang="en-US" b="1" dirty="0" smtClean="0"/>
              <a:t>for collection of dust</a:t>
            </a:r>
          </a:p>
          <a:p>
            <a:r>
              <a:rPr lang="en-US" b="1" dirty="0" smtClean="0"/>
              <a:t>and debris. Sanders</a:t>
            </a:r>
          </a:p>
          <a:p>
            <a:r>
              <a:rPr lang="en-US" b="1" dirty="0" smtClean="0"/>
              <a:t>store neatly on the “Y”</a:t>
            </a:r>
          </a:p>
          <a:p>
            <a:r>
              <a:rPr lang="en-US" b="1" dirty="0" smtClean="0"/>
              <a:t>posts. Posts can be</a:t>
            </a:r>
          </a:p>
          <a:p>
            <a:r>
              <a:rPr lang="en-US" b="1" dirty="0" smtClean="0"/>
              <a:t>placed on the steel peg</a:t>
            </a:r>
          </a:p>
          <a:p>
            <a:r>
              <a:rPr lang="en-US" b="1" dirty="0" smtClean="0"/>
              <a:t>board to neatly store</a:t>
            </a:r>
          </a:p>
          <a:p>
            <a:r>
              <a:rPr lang="en-US" b="1" dirty="0" smtClean="0"/>
              <a:t>disc sandpaper.</a:t>
            </a:r>
            <a:endParaRPr lang="en-US" dirty="0"/>
          </a:p>
        </p:txBody>
      </p:sp>
      <p:sp>
        <p:nvSpPr>
          <p:cNvPr id="5" name="Rectangle 4"/>
          <p:cNvSpPr/>
          <p:nvPr/>
        </p:nvSpPr>
        <p:spPr>
          <a:xfrm>
            <a:off x="3733800" y="4324350"/>
            <a:ext cx="2485617" cy="369332"/>
          </a:xfrm>
          <a:prstGeom prst="rect">
            <a:avLst/>
          </a:prstGeom>
        </p:spPr>
        <p:txBody>
          <a:bodyPr wrap="none">
            <a:spAutoFit/>
          </a:bodyPr>
          <a:lstStyle/>
          <a:p>
            <a:r>
              <a:rPr lang="en-US" dirty="0" smtClean="0"/>
              <a:t>http://www.uniram.com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Car-O-Liner Point X Measuring System</a:t>
            </a:r>
            <a:endParaRPr lang="en-US" dirty="0"/>
          </a:p>
        </p:txBody>
      </p:sp>
      <p:pic>
        <p:nvPicPr>
          <p:cNvPr id="1026" name="Picture 2" descr="See the source image"/>
          <p:cNvPicPr>
            <a:picLocks noChangeAspect="1" noChangeArrowheads="1"/>
          </p:cNvPicPr>
          <p:nvPr/>
        </p:nvPicPr>
        <p:blipFill>
          <a:blip r:embed="rId2" cstate="print"/>
          <a:srcRect/>
          <a:stretch>
            <a:fillRect/>
          </a:stretch>
        </p:blipFill>
        <p:spPr bwMode="auto">
          <a:xfrm>
            <a:off x="381000" y="2114550"/>
            <a:ext cx="4495800" cy="2009775"/>
          </a:xfrm>
          <a:prstGeom prst="rect">
            <a:avLst/>
          </a:prstGeom>
          <a:noFill/>
        </p:spPr>
      </p:pic>
      <p:pic>
        <p:nvPicPr>
          <p:cNvPr id="1028" name="Picture 4" descr="See the source image"/>
          <p:cNvPicPr>
            <a:picLocks noChangeAspect="1" noChangeArrowheads="1"/>
          </p:cNvPicPr>
          <p:nvPr/>
        </p:nvPicPr>
        <p:blipFill>
          <a:blip r:embed="rId3" cstate="print"/>
          <a:srcRect/>
          <a:stretch>
            <a:fillRect/>
          </a:stretch>
        </p:blipFill>
        <p:spPr bwMode="auto">
          <a:xfrm>
            <a:off x="5791200" y="1123950"/>
            <a:ext cx="2438400" cy="3200400"/>
          </a:xfrm>
          <a:prstGeom prst="rect">
            <a:avLst/>
          </a:prstGeom>
          <a:noFill/>
        </p:spPr>
      </p:pic>
      <p:sp>
        <p:nvSpPr>
          <p:cNvPr id="5" name="Rectangle 4"/>
          <p:cNvSpPr/>
          <p:nvPr/>
        </p:nvSpPr>
        <p:spPr>
          <a:xfrm>
            <a:off x="3276600" y="4248150"/>
            <a:ext cx="2312556" cy="369332"/>
          </a:xfrm>
          <a:prstGeom prst="rect">
            <a:avLst/>
          </a:prstGeom>
        </p:spPr>
        <p:txBody>
          <a:bodyPr wrap="none">
            <a:spAutoFit/>
          </a:bodyPr>
          <a:lstStyle/>
          <a:p>
            <a:r>
              <a:rPr lang="en-US" dirty="0" smtClean="0"/>
              <a:t>https://car-o-liner.com</a:t>
            </a:r>
            <a:endParaRPr lang="en-US" dirty="0"/>
          </a:p>
        </p:txBody>
      </p:sp>
    </p:spTree>
    <p:extLst>
      <p:ext uri="{BB962C8B-B14F-4D97-AF65-F5344CB8AC3E}">
        <p14:creationId xmlns:p14="http://schemas.microsoft.com/office/powerpoint/2010/main" xmlns="" val="3877049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Car-O-Liner Point X Measuring System</a:t>
            </a:r>
            <a:endParaRPr lang="en-US" dirty="0"/>
          </a:p>
        </p:txBody>
      </p:sp>
      <p:pic>
        <p:nvPicPr>
          <p:cNvPr id="9" name="Picture 8" descr="Measure POINT x.JPG"/>
          <p:cNvPicPr>
            <a:picLocks noChangeAspect="1"/>
          </p:cNvPicPr>
          <p:nvPr/>
        </p:nvPicPr>
        <p:blipFill>
          <a:blip r:embed="rId2" cstate="print"/>
          <a:stretch>
            <a:fillRect/>
          </a:stretch>
        </p:blipFill>
        <p:spPr>
          <a:xfrm>
            <a:off x="4419600" y="1047750"/>
            <a:ext cx="4134786" cy="3276600"/>
          </a:xfrm>
          <a:prstGeom prst="rect">
            <a:avLst/>
          </a:prstGeom>
        </p:spPr>
      </p:pic>
      <p:pic>
        <p:nvPicPr>
          <p:cNvPr id="3" name="Picture 2"/>
          <p:cNvPicPr>
            <a:picLocks noChangeAspect="1" noChangeArrowheads="1"/>
          </p:cNvPicPr>
          <p:nvPr/>
        </p:nvPicPr>
        <p:blipFill>
          <a:blip r:embed="rId3" cstate="print"/>
          <a:srcRect/>
          <a:stretch>
            <a:fillRect/>
          </a:stretch>
        </p:blipFill>
        <p:spPr bwMode="auto">
          <a:xfrm>
            <a:off x="304800" y="895350"/>
            <a:ext cx="3886200" cy="4114800"/>
          </a:xfrm>
          <a:prstGeom prst="rect">
            <a:avLst/>
          </a:prstGeom>
          <a:noFill/>
          <a:ln w="9525">
            <a:noFill/>
            <a:miter lim="800000"/>
            <a:headEnd/>
            <a:tailEnd/>
          </a:ln>
        </p:spPr>
      </p:pic>
    </p:spTree>
    <p:extLst>
      <p:ext uri="{BB962C8B-B14F-4D97-AF65-F5344CB8AC3E}">
        <p14:creationId xmlns:p14="http://schemas.microsoft.com/office/powerpoint/2010/main" xmlns="" val="3877049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66750"/>
            <a:ext cx="1752600" cy="857250"/>
          </a:xfrm>
        </p:spPr>
        <p:txBody>
          <a:bodyPr>
            <a:normAutofit/>
          </a:bodyPr>
          <a:lstStyle/>
          <a:p>
            <a:r>
              <a:rPr lang="en-US" sz="1600" dirty="0" smtClean="0">
                <a:latin typeface="Arial Black" pitchFamily="34" charset="0"/>
              </a:rPr>
              <a:t>KECO Glue Gun Kits</a:t>
            </a:r>
            <a:endParaRPr lang="en-US" sz="1600" dirty="0">
              <a:latin typeface="Arial Black" pitchFamily="34" charset="0"/>
            </a:endParaRPr>
          </a:p>
        </p:txBody>
      </p:sp>
      <p:sp>
        <p:nvSpPr>
          <p:cNvPr id="16386" name="AutoShape 2" descr="Image result for uni ram mobile vacuum">
            <a:hlinkClick r:id="rId2"/>
          </p:cNvPr>
          <p:cNvSpPr>
            <a:spLocks noChangeAspect="1" noChangeArrowheads="1"/>
          </p:cNvSpPr>
          <p:nvPr/>
        </p:nvSpPr>
        <p:spPr bwMode="auto">
          <a:xfrm>
            <a:off x="114300" y="-960438"/>
            <a:ext cx="876300" cy="2000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e result for uni ram mobile vacuum">
            <a:hlinkClick r:id="rId2"/>
          </p:cNvPr>
          <p:cNvSpPr>
            <a:spLocks noChangeAspect="1" noChangeArrowheads="1"/>
          </p:cNvSpPr>
          <p:nvPr/>
        </p:nvSpPr>
        <p:spPr bwMode="auto">
          <a:xfrm>
            <a:off x="114300" y="-960438"/>
            <a:ext cx="876300" cy="2000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Image result for uni ram mobile vacuum">
            <a:hlinkClick r:id="rId2"/>
          </p:cNvPr>
          <p:cNvSpPr>
            <a:spLocks noChangeAspect="1" noChangeArrowheads="1"/>
          </p:cNvSpPr>
          <p:nvPr/>
        </p:nvSpPr>
        <p:spPr bwMode="auto">
          <a:xfrm>
            <a:off x="114300" y="-960438"/>
            <a:ext cx="876300" cy="2000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4" name="Picture 2" descr="Paintless-Dent-Repair-PDR-Kits-pullers-KECO-K-Bar-Deluxe-Body-Repair-Kit"/>
          <p:cNvPicPr>
            <a:picLocks noChangeAspect="1" noChangeArrowheads="1"/>
          </p:cNvPicPr>
          <p:nvPr/>
        </p:nvPicPr>
        <p:blipFill>
          <a:blip r:embed="rId3" cstate="print"/>
          <a:srcRect/>
          <a:stretch>
            <a:fillRect/>
          </a:stretch>
        </p:blipFill>
        <p:spPr bwMode="auto">
          <a:xfrm>
            <a:off x="228600" y="1581150"/>
            <a:ext cx="1905000" cy="2857500"/>
          </a:xfrm>
          <a:prstGeom prst="rect">
            <a:avLst/>
          </a:prstGeom>
          <a:noFill/>
        </p:spPr>
      </p:pic>
      <p:pic>
        <p:nvPicPr>
          <p:cNvPr id="7" name="Picture 6" descr="IMG_3013.JPG"/>
          <p:cNvPicPr>
            <a:picLocks noChangeAspect="1"/>
          </p:cNvPicPr>
          <p:nvPr/>
        </p:nvPicPr>
        <p:blipFill>
          <a:blip r:embed="rId4" cstate="print"/>
          <a:stretch>
            <a:fillRect/>
          </a:stretch>
        </p:blipFill>
        <p:spPr>
          <a:xfrm rot="5400000">
            <a:off x="2590800" y="1809750"/>
            <a:ext cx="2819400" cy="2514600"/>
          </a:xfrm>
          <a:prstGeom prst="rect">
            <a:avLst/>
          </a:prstGeom>
        </p:spPr>
      </p:pic>
      <p:sp>
        <p:nvSpPr>
          <p:cNvPr id="8" name="TextBox 7"/>
          <p:cNvSpPr txBox="1"/>
          <p:nvPr/>
        </p:nvSpPr>
        <p:spPr>
          <a:xfrm>
            <a:off x="2819400" y="819150"/>
            <a:ext cx="2286000" cy="830997"/>
          </a:xfrm>
          <a:prstGeom prst="rect">
            <a:avLst/>
          </a:prstGeom>
          <a:noFill/>
        </p:spPr>
        <p:txBody>
          <a:bodyPr wrap="square" rtlCol="0">
            <a:spAutoFit/>
          </a:bodyPr>
          <a:lstStyle/>
          <a:p>
            <a:pPr algn="ctr"/>
            <a:r>
              <a:rPr lang="en-US" sz="1600" dirty="0" err="1" smtClean="0">
                <a:latin typeface="Arial Black" pitchFamily="34" charset="0"/>
              </a:rPr>
              <a:t>Prospot</a:t>
            </a:r>
            <a:r>
              <a:rPr lang="en-US" sz="1600" dirty="0" smtClean="0">
                <a:latin typeface="Arial Black" pitchFamily="34" charset="0"/>
              </a:rPr>
              <a:t> International Glue  Gun Kit</a:t>
            </a:r>
            <a:endParaRPr lang="en-US" sz="1600" dirty="0">
              <a:latin typeface="Arial Black" pitchFamily="34" charset="0"/>
            </a:endParaRPr>
          </a:p>
        </p:txBody>
      </p:sp>
      <p:pic>
        <p:nvPicPr>
          <p:cNvPr id="17410" name="Picture 2" descr="https://static.wixstatic.com/media/092618_4bb9f1c2d64c497ca140c4ad1a674ff2~mv2.png/v1/fill/w_475,h_516,al_c,usm_0.66_1.00_0.01/092618_4bb9f1c2d64c497ca140c4ad1a674ff2~mv2.png"/>
          <p:cNvPicPr>
            <a:picLocks noChangeAspect="1" noChangeArrowheads="1"/>
          </p:cNvPicPr>
          <p:nvPr/>
        </p:nvPicPr>
        <p:blipFill>
          <a:blip r:embed="rId5" cstate="print"/>
          <a:srcRect/>
          <a:stretch>
            <a:fillRect/>
          </a:stretch>
        </p:blipFill>
        <p:spPr bwMode="auto">
          <a:xfrm>
            <a:off x="5791200" y="1885950"/>
            <a:ext cx="2971800" cy="2286000"/>
          </a:xfrm>
          <a:prstGeom prst="rect">
            <a:avLst/>
          </a:prstGeom>
          <a:noFill/>
        </p:spPr>
      </p:pic>
      <p:sp>
        <p:nvSpPr>
          <p:cNvPr id="10" name="TextBox 9"/>
          <p:cNvSpPr txBox="1"/>
          <p:nvPr/>
        </p:nvSpPr>
        <p:spPr>
          <a:xfrm>
            <a:off x="6248400" y="895350"/>
            <a:ext cx="2032301" cy="584775"/>
          </a:xfrm>
          <a:prstGeom prst="rect">
            <a:avLst/>
          </a:prstGeom>
          <a:noFill/>
        </p:spPr>
        <p:txBody>
          <a:bodyPr wrap="square" rtlCol="0">
            <a:spAutoFit/>
          </a:bodyPr>
          <a:lstStyle/>
          <a:p>
            <a:pPr algn="ctr"/>
            <a:r>
              <a:rPr lang="en-US" sz="1600" dirty="0" smtClean="0">
                <a:latin typeface="Arial Black" pitchFamily="34" charset="0"/>
              </a:rPr>
              <a:t>Dent Fix Glue Gun Kit</a:t>
            </a:r>
            <a:endParaRPr lang="en-US" sz="1600" dirty="0">
              <a:latin typeface="Arial Black" pitchFamily="34" charset="0"/>
            </a:endParaRPr>
          </a:p>
        </p:txBody>
      </p:sp>
      <p:sp>
        <p:nvSpPr>
          <p:cNvPr id="11" name="TextBox 10"/>
          <p:cNvSpPr txBox="1"/>
          <p:nvPr/>
        </p:nvSpPr>
        <p:spPr>
          <a:xfrm>
            <a:off x="3124200" y="0"/>
            <a:ext cx="4038600" cy="523220"/>
          </a:xfrm>
          <a:prstGeom prst="rect">
            <a:avLst/>
          </a:prstGeom>
          <a:noFill/>
        </p:spPr>
        <p:txBody>
          <a:bodyPr wrap="square" rtlCol="0">
            <a:spAutoFit/>
          </a:bodyPr>
          <a:lstStyle/>
          <a:p>
            <a:r>
              <a:rPr lang="en-US" sz="2800" dirty="0" smtClean="0">
                <a:latin typeface="Arial Black" pitchFamily="34" charset="0"/>
              </a:rPr>
              <a:t>Glue Gun Kits</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TotalTime>
  <Words>745</Words>
  <Application>Microsoft Office PowerPoint</Application>
  <PresentationFormat>On-screen Show (16:9)</PresentationFormat>
  <Paragraphs>102</Paragraphs>
  <Slides>33</Slides>
  <Notes>2</Notes>
  <HiddenSlides>0</HiddenSlides>
  <MMClips>5</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Kool Tools of             2018</vt:lpstr>
      <vt:lpstr>Tru Flex Sanders</vt:lpstr>
      <vt:lpstr>Evercoat Body Filler</vt:lpstr>
      <vt:lpstr>Uni-ram Mobile 300 Vacuum </vt:lpstr>
      <vt:lpstr>Car-O-Liner Point X Measuring System</vt:lpstr>
      <vt:lpstr>Car-O-Liner Point X Measuring System</vt:lpstr>
      <vt:lpstr>KECO Glue Gun Kits</vt:lpstr>
      <vt:lpstr>KECO Glue Gun Kits</vt:lpstr>
      <vt:lpstr>KECO Glue Gun Kits</vt:lpstr>
      <vt:lpstr>Monti Die Blaster</vt:lpstr>
      <vt:lpstr>Monti Die Blaster</vt:lpstr>
      <vt:lpstr>Tekton Tools</vt:lpstr>
      <vt:lpstr>Tekton 30°/60° Wrench</vt:lpstr>
      <vt:lpstr>Tekton  3/8 Inch Drive x 12 Inch Flex Head Bent Handle Ratchet</vt:lpstr>
      <vt:lpstr>Additional Aluminum Pulling Equipment</vt:lpstr>
      <vt:lpstr>Battery Powered Drill SPR Rivet Gun</vt:lpstr>
      <vt:lpstr>Miller Electric 220 AC/DC</vt:lpstr>
      <vt:lpstr> Nitrogen Generator Plastic Welders</vt:lpstr>
      <vt:lpstr>Polyvance Bumper Pliers</vt:lpstr>
      <vt:lpstr>Bumper Rollers by Polyvance</vt:lpstr>
      <vt:lpstr>Hand Seamer from DentFix</vt:lpstr>
      <vt:lpstr>3 upgraded Spotwelders</vt:lpstr>
      <vt:lpstr>Wallmek Tools</vt:lpstr>
      <vt:lpstr>Slide 26</vt:lpstr>
      <vt:lpstr>Power Probe Tek ECT3000</vt:lpstr>
      <vt:lpstr>Power Probe Tek ECT3000</vt:lpstr>
      <vt:lpstr>Door Skin Pliers by Dentfix</vt:lpstr>
      <vt:lpstr>Astro 50SL Max Color Matching Light</vt:lpstr>
      <vt:lpstr>The Rack Adaptor from AH &amp; SI Inc.</vt:lpstr>
      <vt:lpstr>Steck Retainer Clip Release Tool</vt:lpstr>
      <vt:lpstr>Winged Tool by Equalizer</vt:lpstr>
    </vt:vector>
  </TitlesOfParts>
  <Company>Windows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SCRS</dc:creator>
  <cp:lastModifiedBy>toby</cp:lastModifiedBy>
  <cp:revision>81</cp:revision>
  <dcterms:created xsi:type="dcterms:W3CDTF">2018-07-10T13:38:31Z</dcterms:created>
  <dcterms:modified xsi:type="dcterms:W3CDTF">2019-01-14T01:23:37Z</dcterms:modified>
</cp:coreProperties>
</file>