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57" r:id="rId3"/>
    <p:sldId id="258" r:id="rId4"/>
    <p:sldId id="272" r:id="rId5"/>
    <p:sldId id="260" r:id="rId6"/>
    <p:sldId id="262" r:id="rId7"/>
    <p:sldId id="279" r:id="rId8"/>
    <p:sldId id="264" r:id="rId9"/>
    <p:sldId id="263" r:id="rId10"/>
    <p:sldId id="266" r:id="rId11"/>
    <p:sldId id="280" r:id="rId12"/>
    <p:sldId id="270" r:id="rId13"/>
    <p:sldId id="281" r:id="rId14"/>
    <p:sldId id="282" r:id="rId15"/>
    <p:sldId id="269" r:id="rId16"/>
    <p:sldId id="273" r:id="rId17"/>
    <p:sldId id="284" r:id="rId18"/>
    <p:sldId id="271" r:id="rId19"/>
    <p:sldId id="274" r:id="rId20"/>
    <p:sldId id="276" r:id="rId21"/>
    <p:sldId id="278" r:id="rId22"/>
    <p:sldId id="283" r:id="rId23"/>
    <p:sldId id="277" r:id="rId24"/>
    <p:sldId id="285"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774" y="-7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18298B-43E3-48F4-83E5-4E8DC73F5384}" type="datetimeFigureOut">
              <a:rPr lang="en-US" smtClean="0"/>
              <a:pPr/>
              <a:t>1/15/2020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7A5577-AB59-4CA3-BD12-360156CD6152}" type="slidenum">
              <a:rPr lang="en-US" smtClean="0"/>
              <a:pPr/>
              <a:t>‹#›</a:t>
            </a:fld>
            <a:endParaRPr lang="en-US"/>
          </a:p>
        </p:txBody>
      </p:sp>
    </p:spTree>
    <p:extLst>
      <p:ext uri="{BB962C8B-B14F-4D97-AF65-F5344CB8AC3E}">
        <p14:creationId xmlns:p14="http://schemas.microsoft.com/office/powerpoint/2010/main" val="3432357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7BA3A-5BF5-49C1-80E3-4F1515FC546A}" type="slidenum">
              <a:rPr lang="en-US" smtClean="0"/>
              <a:pPr/>
              <a:t>21</a:t>
            </a:fld>
            <a:endParaRPr lang="en-US"/>
          </a:p>
        </p:txBody>
      </p:sp>
    </p:spTree>
    <p:extLst>
      <p:ext uri="{BB962C8B-B14F-4D97-AF65-F5344CB8AC3E}">
        <p14:creationId xmlns:p14="http://schemas.microsoft.com/office/powerpoint/2010/main" val="3628585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A17B14-D219-4D50-AAB5-FB2A172EFF6E}" type="datetimeFigureOut">
              <a:rPr lang="en-US" smtClean="0"/>
              <a:pPr/>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07443-1DB3-46CD-9E70-5A612A1377AB}" type="slidenum">
              <a:rPr lang="en-US" smtClean="0"/>
              <a:pPr/>
              <a:t>‹#›</a:t>
            </a:fld>
            <a:endParaRPr lang="en-US"/>
          </a:p>
        </p:txBody>
      </p:sp>
    </p:spTree>
    <p:extLst>
      <p:ext uri="{BB962C8B-B14F-4D97-AF65-F5344CB8AC3E}">
        <p14:creationId xmlns:p14="http://schemas.microsoft.com/office/powerpoint/2010/main" val="3665597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A17B14-D219-4D50-AAB5-FB2A172EFF6E}" type="datetimeFigureOut">
              <a:rPr lang="en-US" smtClean="0"/>
              <a:pPr/>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07443-1DB3-46CD-9E70-5A612A1377AB}" type="slidenum">
              <a:rPr lang="en-US" smtClean="0"/>
              <a:pPr/>
              <a:t>‹#›</a:t>
            </a:fld>
            <a:endParaRPr lang="en-US"/>
          </a:p>
        </p:txBody>
      </p:sp>
    </p:spTree>
    <p:extLst>
      <p:ext uri="{BB962C8B-B14F-4D97-AF65-F5344CB8AC3E}">
        <p14:creationId xmlns:p14="http://schemas.microsoft.com/office/powerpoint/2010/main" val="801408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A17B14-D219-4D50-AAB5-FB2A172EFF6E}" type="datetimeFigureOut">
              <a:rPr lang="en-US" smtClean="0"/>
              <a:pPr/>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07443-1DB3-46CD-9E70-5A612A1377AB}" type="slidenum">
              <a:rPr lang="en-US" smtClean="0"/>
              <a:pPr/>
              <a:t>‹#›</a:t>
            </a:fld>
            <a:endParaRPr lang="en-US"/>
          </a:p>
        </p:txBody>
      </p:sp>
    </p:spTree>
    <p:extLst>
      <p:ext uri="{BB962C8B-B14F-4D97-AF65-F5344CB8AC3E}">
        <p14:creationId xmlns:p14="http://schemas.microsoft.com/office/powerpoint/2010/main" val="510728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esentation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343400" y="777015"/>
            <a:ext cx="457200" cy="330994"/>
          </a:xfrm>
        </p:spPr>
        <p:txBody>
          <a:bodyPr/>
          <a:lstStyle/>
          <a:p>
            <a:fld id="{90CB070E-9F48-40DB-955F-BBE517799BCC}" type="slidenum">
              <a:rPr lang="en-US" smtClean="0"/>
              <a:pPr/>
              <a:t>‹#›</a:t>
            </a:fld>
            <a:endParaRPr lang="en-US"/>
          </a:p>
        </p:txBody>
      </p:sp>
      <p:sp>
        <p:nvSpPr>
          <p:cNvPr id="7" name="Subtitle 2"/>
          <p:cNvSpPr>
            <a:spLocks noGrp="1"/>
          </p:cNvSpPr>
          <p:nvPr>
            <p:ph type="body" idx="4294967295"/>
          </p:nvPr>
        </p:nvSpPr>
        <p:spPr>
          <a:xfrm>
            <a:off x="304800" y="1200150"/>
            <a:ext cx="8534400" cy="3143250"/>
          </a:xfrm>
        </p:spPr>
        <p:txBody>
          <a:bodyPr/>
          <a:lstStyle/>
          <a:p>
            <a:pPr marL="0" indent="0">
              <a:buNone/>
            </a:pPr>
            <a:r>
              <a:rPr lang="en-US" dirty="0" smtClean="0"/>
              <a:t>Content</a:t>
            </a:r>
          </a:p>
          <a:p>
            <a:r>
              <a:rPr lang="en-US" dirty="0" smtClean="0"/>
              <a:t>bullet 1</a:t>
            </a:r>
          </a:p>
          <a:p>
            <a:r>
              <a:rPr lang="en-US" dirty="0" smtClean="0"/>
              <a:t>bullet 2</a:t>
            </a:r>
            <a:endParaRPr lang="en-US" dirty="0"/>
          </a:p>
        </p:txBody>
      </p:sp>
      <p:sp>
        <p:nvSpPr>
          <p:cNvPr id="4" name="Title 3"/>
          <p:cNvSpPr>
            <a:spLocks noGrp="1"/>
          </p:cNvSpPr>
          <p:nvPr>
            <p:ph type="title" hasCustomPrompt="1"/>
          </p:nvPr>
        </p:nvSpPr>
        <p:spPr/>
        <p:txBody>
          <a:bodyPr/>
          <a:lstStyle>
            <a:lvl1pPr algn="l">
              <a:defRPr>
                <a:solidFill>
                  <a:srgbClr val="2C3D94"/>
                </a:solidFill>
              </a:defRPr>
            </a:lvl1pPr>
          </a:lstStyle>
          <a:p>
            <a:r>
              <a:rPr lang="en-US" dirty="0" smtClean="0"/>
              <a:t>Presentation Title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A17B14-D219-4D50-AAB5-FB2A172EFF6E}" type="datetimeFigureOut">
              <a:rPr lang="en-US" smtClean="0">
                <a:solidFill>
                  <a:prstClr val="black">
                    <a:tint val="75000"/>
                  </a:prstClr>
                </a:solidFill>
              </a:rPr>
              <a:pPr/>
              <a:t>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07443-1DB3-46CD-9E70-5A612A137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966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A17B14-D219-4D50-AAB5-FB2A172EFF6E}" type="datetimeFigureOut">
              <a:rPr lang="en-US" smtClean="0">
                <a:solidFill>
                  <a:prstClr val="black">
                    <a:tint val="75000"/>
                  </a:prstClr>
                </a:solidFill>
              </a:rPr>
              <a:pPr/>
              <a:t>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07443-1DB3-46CD-9E70-5A612A137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93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A17B14-D219-4D50-AAB5-FB2A172EFF6E}" type="datetimeFigureOut">
              <a:rPr lang="en-US" smtClean="0">
                <a:solidFill>
                  <a:prstClr val="black">
                    <a:tint val="75000"/>
                  </a:prstClr>
                </a:solidFill>
              </a:rPr>
              <a:pPr/>
              <a:t>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07443-1DB3-46CD-9E70-5A612A137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920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A17B14-D219-4D50-AAB5-FB2A172EFF6E}" type="datetimeFigureOut">
              <a:rPr lang="en-US" smtClean="0">
                <a:solidFill>
                  <a:prstClr val="black">
                    <a:tint val="75000"/>
                  </a:prstClr>
                </a:solidFill>
              </a:rPr>
              <a:pPr/>
              <a:t>1/15/2020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07443-1DB3-46CD-9E70-5A612A137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89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A17B14-D219-4D50-AAB5-FB2A172EFF6E}" type="datetimeFigureOut">
              <a:rPr lang="en-US" smtClean="0">
                <a:solidFill>
                  <a:prstClr val="black">
                    <a:tint val="75000"/>
                  </a:prstClr>
                </a:solidFill>
              </a:rPr>
              <a:pPr/>
              <a:t>1/15/2020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007443-1DB3-46CD-9E70-5A612A137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452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A17B14-D219-4D50-AAB5-FB2A172EFF6E}" type="datetimeFigureOut">
              <a:rPr lang="en-US" smtClean="0">
                <a:solidFill>
                  <a:prstClr val="black">
                    <a:tint val="75000"/>
                  </a:prstClr>
                </a:solidFill>
              </a:rPr>
              <a:pPr/>
              <a:t>1/15/2020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007443-1DB3-46CD-9E70-5A612A137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287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17B14-D219-4D50-AAB5-FB2A172EFF6E}" type="datetimeFigureOut">
              <a:rPr lang="en-US" smtClean="0">
                <a:solidFill>
                  <a:prstClr val="black">
                    <a:tint val="75000"/>
                  </a:prstClr>
                </a:solidFill>
              </a:rPr>
              <a:pPr/>
              <a:t>1/15/2020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007443-1DB3-46CD-9E70-5A612A137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596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A17B14-D219-4D50-AAB5-FB2A172EFF6E}" type="datetimeFigureOut">
              <a:rPr lang="en-US" smtClean="0"/>
              <a:pPr/>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07443-1DB3-46CD-9E70-5A612A1377AB}" type="slidenum">
              <a:rPr lang="en-US" smtClean="0"/>
              <a:pPr/>
              <a:t>‹#›</a:t>
            </a:fld>
            <a:endParaRPr lang="en-US"/>
          </a:p>
        </p:txBody>
      </p:sp>
    </p:spTree>
    <p:extLst>
      <p:ext uri="{BB962C8B-B14F-4D97-AF65-F5344CB8AC3E}">
        <p14:creationId xmlns:p14="http://schemas.microsoft.com/office/powerpoint/2010/main" val="640603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17B14-D219-4D50-AAB5-FB2A172EFF6E}" type="datetimeFigureOut">
              <a:rPr lang="en-US" smtClean="0">
                <a:solidFill>
                  <a:prstClr val="black">
                    <a:tint val="75000"/>
                  </a:prstClr>
                </a:solidFill>
              </a:rPr>
              <a:pPr/>
              <a:t>1/15/2020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07443-1DB3-46CD-9E70-5A612A137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85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17B14-D219-4D50-AAB5-FB2A172EFF6E}" type="datetimeFigureOut">
              <a:rPr lang="en-US" smtClean="0">
                <a:solidFill>
                  <a:prstClr val="black">
                    <a:tint val="75000"/>
                  </a:prstClr>
                </a:solidFill>
              </a:rPr>
              <a:pPr/>
              <a:t>1/15/2020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07443-1DB3-46CD-9E70-5A612A137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257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A17B14-D219-4D50-AAB5-FB2A172EFF6E}" type="datetimeFigureOut">
              <a:rPr lang="en-US" smtClean="0">
                <a:solidFill>
                  <a:prstClr val="black">
                    <a:tint val="75000"/>
                  </a:prstClr>
                </a:solidFill>
              </a:rPr>
              <a:pPr/>
              <a:t>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07443-1DB3-46CD-9E70-5A612A137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638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A17B14-D219-4D50-AAB5-FB2A172EFF6E}" type="datetimeFigureOut">
              <a:rPr lang="en-US" smtClean="0">
                <a:solidFill>
                  <a:prstClr val="black">
                    <a:tint val="75000"/>
                  </a:prstClr>
                </a:solidFill>
              </a:rPr>
              <a:pPr/>
              <a:t>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07443-1DB3-46CD-9E70-5A612A137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6648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resentation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343400" y="777015"/>
            <a:ext cx="457200" cy="330994"/>
          </a:xfrm>
        </p:spPr>
        <p:txBody>
          <a:bodyPr/>
          <a:lstStyle/>
          <a:p>
            <a:fld id="{90CB070E-9F48-40DB-955F-BBE517799BCC}" type="slidenum">
              <a:rPr lang="en-US" smtClean="0">
                <a:solidFill>
                  <a:prstClr val="black">
                    <a:tint val="75000"/>
                  </a:prstClr>
                </a:solidFill>
              </a:rPr>
              <a:pPr/>
              <a:t>‹#›</a:t>
            </a:fld>
            <a:endParaRPr lang="en-US">
              <a:solidFill>
                <a:prstClr val="black">
                  <a:tint val="75000"/>
                </a:prstClr>
              </a:solidFill>
            </a:endParaRPr>
          </a:p>
        </p:txBody>
      </p:sp>
      <p:sp>
        <p:nvSpPr>
          <p:cNvPr id="7" name="Subtitle 2"/>
          <p:cNvSpPr>
            <a:spLocks noGrp="1"/>
          </p:cNvSpPr>
          <p:nvPr>
            <p:ph type="body" idx="4294967295"/>
          </p:nvPr>
        </p:nvSpPr>
        <p:spPr>
          <a:xfrm>
            <a:off x="304800" y="1200150"/>
            <a:ext cx="8534400" cy="3143250"/>
          </a:xfrm>
        </p:spPr>
        <p:txBody>
          <a:bodyPr/>
          <a:lstStyle/>
          <a:p>
            <a:pPr marL="0" indent="0">
              <a:buNone/>
            </a:pPr>
            <a:r>
              <a:rPr lang="en-US" dirty="0" smtClean="0"/>
              <a:t>Content</a:t>
            </a:r>
          </a:p>
          <a:p>
            <a:r>
              <a:rPr lang="en-US" dirty="0" smtClean="0"/>
              <a:t>bullet 1</a:t>
            </a:r>
          </a:p>
          <a:p>
            <a:r>
              <a:rPr lang="en-US" dirty="0" smtClean="0"/>
              <a:t>bullet 2</a:t>
            </a:r>
            <a:endParaRPr lang="en-US" dirty="0"/>
          </a:p>
        </p:txBody>
      </p:sp>
      <p:sp>
        <p:nvSpPr>
          <p:cNvPr id="4" name="Title 3"/>
          <p:cNvSpPr>
            <a:spLocks noGrp="1"/>
          </p:cNvSpPr>
          <p:nvPr>
            <p:ph type="title" hasCustomPrompt="1"/>
          </p:nvPr>
        </p:nvSpPr>
        <p:spPr/>
        <p:txBody>
          <a:bodyPr/>
          <a:lstStyle>
            <a:lvl1pPr algn="l">
              <a:defRPr>
                <a:solidFill>
                  <a:srgbClr val="2C3D94"/>
                </a:solidFill>
              </a:defRPr>
            </a:lvl1pPr>
          </a:lstStyle>
          <a:p>
            <a:r>
              <a:rPr lang="en-US" dirty="0" smtClean="0"/>
              <a:t>Presentation Title</a:t>
            </a:r>
            <a:endParaRPr lang="en-US" dirty="0"/>
          </a:p>
        </p:txBody>
      </p:sp>
    </p:spTree>
    <p:extLst>
      <p:ext uri="{BB962C8B-B14F-4D97-AF65-F5344CB8AC3E}">
        <p14:creationId xmlns:p14="http://schemas.microsoft.com/office/powerpoint/2010/main" val="1579221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A17B14-D219-4D50-AAB5-FB2A172EFF6E}" type="datetimeFigureOut">
              <a:rPr lang="en-US" smtClean="0"/>
              <a:pPr/>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07443-1DB3-46CD-9E70-5A612A1377AB}" type="slidenum">
              <a:rPr lang="en-US" smtClean="0"/>
              <a:pPr/>
              <a:t>‹#›</a:t>
            </a:fld>
            <a:endParaRPr lang="en-US"/>
          </a:p>
        </p:txBody>
      </p:sp>
    </p:spTree>
    <p:extLst>
      <p:ext uri="{BB962C8B-B14F-4D97-AF65-F5344CB8AC3E}">
        <p14:creationId xmlns:p14="http://schemas.microsoft.com/office/powerpoint/2010/main" val="1327339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A17B14-D219-4D50-AAB5-FB2A172EFF6E}" type="datetimeFigureOut">
              <a:rPr lang="en-US" smtClean="0"/>
              <a:pPr/>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07443-1DB3-46CD-9E70-5A612A1377AB}" type="slidenum">
              <a:rPr lang="en-US" smtClean="0"/>
              <a:pPr/>
              <a:t>‹#›</a:t>
            </a:fld>
            <a:endParaRPr lang="en-US"/>
          </a:p>
        </p:txBody>
      </p:sp>
    </p:spTree>
    <p:extLst>
      <p:ext uri="{BB962C8B-B14F-4D97-AF65-F5344CB8AC3E}">
        <p14:creationId xmlns:p14="http://schemas.microsoft.com/office/powerpoint/2010/main" val="1218700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A17B14-D219-4D50-AAB5-FB2A172EFF6E}" type="datetimeFigureOut">
              <a:rPr lang="en-US" smtClean="0"/>
              <a:pPr/>
              <a:t>1/15/2020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007443-1DB3-46CD-9E70-5A612A1377AB}" type="slidenum">
              <a:rPr lang="en-US" smtClean="0"/>
              <a:pPr/>
              <a:t>‹#›</a:t>
            </a:fld>
            <a:endParaRPr lang="en-US"/>
          </a:p>
        </p:txBody>
      </p:sp>
    </p:spTree>
    <p:extLst>
      <p:ext uri="{BB962C8B-B14F-4D97-AF65-F5344CB8AC3E}">
        <p14:creationId xmlns:p14="http://schemas.microsoft.com/office/powerpoint/2010/main" val="288925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A17B14-D219-4D50-AAB5-FB2A172EFF6E}" type="datetimeFigureOut">
              <a:rPr lang="en-US" smtClean="0"/>
              <a:pPr/>
              <a:t>1/15/2020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007443-1DB3-46CD-9E70-5A612A1377AB}" type="slidenum">
              <a:rPr lang="en-US" smtClean="0"/>
              <a:pPr/>
              <a:t>‹#›</a:t>
            </a:fld>
            <a:endParaRPr lang="en-US"/>
          </a:p>
        </p:txBody>
      </p:sp>
    </p:spTree>
    <p:extLst>
      <p:ext uri="{BB962C8B-B14F-4D97-AF65-F5344CB8AC3E}">
        <p14:creationId xmlns:p14="http://schemas.microsoft.com/office/powerpoint/2010/main" val="246713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17B14-D219-4D50-AAB5-FB2A172EFF6E}" type="datetimeFigureOut">
              <a:rPr lang="en-US" smtClean="0"/>
              <a:pPr/>
              <a:t>1/15/2020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007443-1DB3-46CD-9E70-5A612A1377AB}" type="slidenum">
              <a:rPr lang="en-US" smtClean="0"/>
              <a:pPr/>
              <a:t>‹#›</a:t>
            </a:fld>
            <a:endParaRPr lang="en-US"/>
          </a:p>
        </p:txBody>
      </p:sp>
    </p:spTree>
    <p:extLst>
      <p:ext uri="{BB962C8B-B14F-4D97-AF65-F5344CB8AC3E}">
        <p14:creationId xmlns:p14="http://schemas.microsoft.com/office/powerpoint/2010/main" val="2638885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17B14-D219-4D50-AAB5-FB2A172EFF6E}" type="datetimeFigureOut">
              <a:rPr lang="en-US" smtClean="0"/>
              <a:pPr/>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07443-1DB3-46CD-9E70-5A612A1377AB}" type="slidenum">
              <a:rPr lang="en-US" smtClean="0"/>
              <a:pPr/>
              <a:t>‹#›</a:t>
            </a:fld>
            <a:endParaRPr lang="en-US"/>
          </a:p>
        </p:txBody>
      </p:sp>
    </p:spTree>
    <p:extLst>
      <p:ext uri="{BB962C8B-B14F-4D97-AF65-F5344CB8AC3E}">
        <p14:creationId xmlns:p14="http://schemas.microsoft.com/office/powerpoint/2010/main" val="3445043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17B14-D219-4D50-AAB5-FB2A172EFF6E}" type="datetimeFigureOut">
              <a:rPr lang="en-US" smtClean="0"/>
              <a:pPr/>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07443-1DB3-46CD-9E70-5A612A1377AB}" type="slidenum">
              <a:rPr lang="en-US" smtClean="0"/>
              <a:pPr/>
              <a:t>‹#›</a:t>
            </a:fld>
            <a:endParaRPr lang="en-US"/>
          </a:p>
        </p:txBody>
      </p:sp>
    </p:spTree>
    <p:extLst>
      <p:ext uri="{BB962C8B-B14F-4D97-AF65-F5344CB8AC3E}">
        <p14:creationId xmlns:p14="http://schemas.microsoft.com/office/powerpoint/2010/main" val="4244803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7A17B14-D219-4D50-AAB5-FB2A172EFF6E}" type="datetimeFigureOut">
              <a:rPr lang="en-US" smtClean="0"/>
              <a:pPr/>
              <a:t>1/15/2020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007443-1DB3-46CD-9E70-5A612A1377AB}" type="slidenum">
              <a:rPr lang="en-US" smtClean="0"/>
              <a:pPr/>
              <a:t>‹#›</a:t>
            </a:fld>
            <a:endParaRPr lang="en-US"/>
          </a:p>
        </p:txBody>
      </p:sp>
    </p:spTree>
    <p:extLst>
      <p:ext uri="{BB962C8B-B14F-4D97-AF65-F5344CB8AC3E}">
        <p14:creationId xmlns:p14="http://schemas.microsoft.com/office/powerpoint/2010/main" val="556480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7A17B14-D219-4D50-AAB5-FB2A172EFF6E}" type="datetimeFigureOut">
              <a:rPr lang="en-US" smtClean="0">
                <a:solidFill>
                  <a:prstClr val="black">
                    <a:tint val="75000"/>
                  </a:prstClr>
                </a:solidFill>
              </a:rPr>
              <a:pPr/>
              <a:t>1/15/2020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007443-1DB3-46CD-9E70-5A612A1377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8005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ved=2ahUKEwifi4K88uLlAhU_FjQIHdilC0kQjRx6BAgBEAQ&amp;url=http://www.arslanauto.com/auto/sect/10/AV-P1-4.pdf&amp;psig=AOvVaw2pO8DnXVE8c8_180-z-0G3&amp;ust=1573586972998029" TargetMode="External"/><Relationship Id="rId2" Type="http://schemas.openxmlformats.org/officeDocument/2006/relationships/slideLayout" Target="../slideLayouts/slideLayout2.xml"/><Relationship Id="rId1" Type="http://schemas.openxmlformats.org/officeDocument/2006/relationships/video" Target="file:///H:\TOBY%20JANUARY\AccuVision-3D%20Measuring%20System%20(2).wmv"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www.irega.es/en/" TargetMode="External"/><Relationship Id="rId2" Type="http://schemas.openxmlformats.org/officeDocument/2006/relationships/slideLayout" Target="../slideLayouts/slideLayout2.xml"/><Relationship Id="rId1" Type="http://schemas.openxmlformats.org/officeDocument/2006/relationships/video" Target="file:///H:\TOBY%20JANUARY\IREGA%2099WR%20adjustable%20wrench.%20Reversible%20Jaw.%20Nut%20_&amp;%20Pipe%20(1).wmv" TargetMode="Externa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google.com/url?sa=i&amp;rct=j&amp;q=&amp;esrc=s&amp;source=images&amp;cd=&amp;ved=&amp;url=https://www.amazon.com/CSI-Ceram-X-Polish-62-203-8/dp/B01LXTAIQS&amp;psig=AOvVaw0rp71ICE_GXpz4oYkaKnS7&amp;ust=1573587299796759"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ideo" Target="file:///H:\TOBY%20JANUARY\CSI%20DEMOS%20CERAM-X%20POLISHING%20SYSTEM%20AT%20NACE%202016.wm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betaginnovation.com/alu-t-hotbox/" TargetMode="Externa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s://www.velocitypdr.com/product/alu-hotbox/"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s://www.trutechtools.com/SolderWeld-SW-HB1" TargetMode="External"/><Relationship Id="rId7" Type="http://schemas.openxmlformats.org/officeDocument/2006/relationships/hyperlink" Target="http://www.google.com/url?sa=i&amp;rct=j&amp;q=&amp;esrc=s&amp;source=images&amp;cd=&amp;cad=rja&amp;uact=8&amp;ved=&amp;url=/url?sa=i&amp;rct=j&amp;q=&amp;esrc=s&amp;source=images&amp;cd=&amp;ved=&amp;url=https://www.supercool.com.au/hotblock-%E2%80%93-the-hottest-new-product-from-supercool.html&amp;psig=AOvVaw0fwwQ2lhfo00ErOZhWrZiU&amp;ust=1575065080914728&amp;psig=AOvVaw0fwwQ2lhfo00ErOZhWrZiU&amp;ust=1575065080914728" TargetMode="External"/><Relationship Id="rId2" Type="http://schemas.openxmlformats.org/officeDocument/2006/relationships/hyperlink" Target="http://www.google.com/url?sa=i&amp;rct=j&amp;q=&amp;esrc=s&amp;source=images&amp;cd=&amp;cad=rja&amp;uact=8&amp;ved=2ahUKEwiU7d309OLlAhVkITQIHSDGA-wQjRx6BAgBEAQ&amp;url=/url?sa=i&amp;rct=j&amp;q=&amp;esrc=s&amp;source=images&amp;cd=&amp;ved=&amp;url=https://www.trutechtools.com/SolderWeld-SW-HB1&amp;psig=AOvVaw1lb_XB59eu_wAk-1zH5UUs&amp;ust=1573587618057706&amp;psig=AOvVaw1lb_XB59eu_wAk-1zH5UUs&amp;ust=1573587618057706" TargetMode="Externa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s://www.google.com/url?sa=i&amp;rct=j&amp;q=&amp;esrc=s&amp;source=images&amp;cd=&amp;cad=rja&amp;uact=8&amp;ved=&amp;url=https://www.phcppros.com/articles/7488-rectorseal-hot-block&amp;psig=AOvVaw0fwwQ2lhfo00ErOZhWrZiU&amp;ust=1575065080914728" TargetMode="Externa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hyperlink" Target="https://www.autobodytoolmart.com/vampire-tools-recessed-screw-extractor-2-in-1-bit-set-vt-rse-60-p-47429.aspx" TargetMode="Externa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hyperlink" Target="https://www.newegg.com/p/pl?N=100161946%2050145093"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google.com/url?sa=i&amp;rct=j&amp;q=&amp;esrc=s&amp;source=images&amp;cd=&amp;cad=rja&amp;uact=8&amp;ved=&amp;url=https://www.stonercarcare.com/products/product/99031KSTON01/invisible-glass&amp;psig=AOvVaw3jiRLYMPLOML7WEmIuWPgD&amp;ust=1574222634242886" TargetMode="Externa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www.google.com/url?sa=i&amp;rct=j&amp;q=&amp;esrc=s&amp;source=images&amp;cd=&amp;cad=rja&amp;uact=8&amp;ved=&amp;url=/url?sa=i&amp;rct=j&amp;q=&amp;esrc=s&amp;source=images&amp;cd=&amp;ved=&amp;url=https://www.amazon.com/Invisible-Glass-95161-1-Piece-Reach/dp/B0017K69MA&amp;psig=AOvVaw3jiRLYMPLOML7WEmIuWPgD&amp;ust=1574222634242886&amp;psig=AOvVaw3jiRLYMPLOML7WEmIuWPgD&amp;ust=1574222634242886"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amazon.com/Preppin-Weapon-Ergonomic-Sanding-Multi-purpose/dp/B071J7XGWV"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https://www.google.com/url?sa=i&amp;rct=j&amp;q=&amp;esrc=s&amp;source=images&amp;cd=&amp;ved=&amp;url=https://www.popularwoodworking.com/questions-and-answers/hand-sanding-block/&amp;psig=AOvVaw1lFdCS9QWdH2xdXe9QQwGk&amp;ust=1574964796503978"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video" Target="file:///H:\TOBY%20JANUARY\MEC600%20Metal%20Edge%20Cutter%20-%20English%20Version%20(1).wmv"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oogle.com/url?sa=i&amp;rct=j&amp;q=&amp;esrc=s&amp;source=images&amp;cd=&amp;ved=&amp;url=https://www.glassbot.net/products/glassbot-quartermaster.html&amp;psig=AOvVaw2_5v67UJ-kpcZ6afGs7PBv&amp;ust=1573586784676989"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dentfix.com/shop-1/EZ-Nitro-Generator-p146107554" TargetMode="Externa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www.soundhomebrew.com/nitrogen-tank-full-in-store-only/"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amp;url=https://www.accuvision-3d.com/benefits/&amp;psig=AOvVaw2pO8DnXVE8c8_180-z-0G3&amp;ust=1573586972998029" TargetMode="External"/><Relationship Id="rId2" Type="http://schemas.openxmlformats.org/officeDocument/2006/relationships/hyperlink" Target="http://www.google.com/url?sa=i&amp;rct=j&amp;q=&amp;esrc=s&amp;source=images&amp;cd=&amp;ved=2ahUKEwifi4K88uLlAhU_FjQIHdilC0kQjRx6BAgBEAQ&amp;url=http://www.arslanauto.com/auto/sect/10/AV-P1-4.pdf&amp;psig=AOvVaw2pO8DnXVE8c8_180-z-0G3&amp;ust=1573586972998029"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52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latin typeface="Arial Black" pitchFamily="34" charset="0"/>
              </a:rPr>
              <a:t>Accuvision</a:t>
            </a:r>
            <a:r>
              <a:rPr lang="en-US" sz="3600" dirty="0" smtClean="0">
                <a:latin typeface="Arial Black" pitchFamily="34" charset="0"/>
              </a:rPr>
              <a:t> 3D measuring</a:t>
            </a:r>
            <a:endParaRPr lang="en-US" sz="3600" dirty="0">
              <a:latin typeface="Arial Black" pitchFamily="34" charset="0"/>
            </a:endParaRPr>
          </a:p>
        </p:txBody>
      </p:sp>
      <p:sp>
        <p:nvSpPr>
          <p:cNvPr id="2050" name="AutoShape 2" descr="Image result for accuvision 3d">
            <a:hlinkClick r:id="rId3"/>
          </p:cNvPr>
          <p:cNvSpPr>
            <a:spLocks noChangeAspect="1" noChangeArrowheads="1"/>
          </p:cNvSpPr>
          <p:nvPr/>
        </p:nvSpPr>
        <p:spPr bwMode="auto">
          <a:xfrm>
            <a:off x="114300" y="-1058863"/>
            <a:ext cx="2057400" cy="22193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Image result for accuvision 3d"/>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AccuVision-3D Measuring System (2).wmv">
            <a:hlinkClick r:id="" action="ppaction://media"/>
          </p:cNvPr>
          <p:cNvPicPr>
            <a:picLocks noRot="1" noChangeAspect="1"/>
          </p:cNvPicPr>
          <p:nvPr>
            <a:videoFile r:link="rId1"/>
          </p:nvPr>
        </p:nvPicPr>
        <p:blipFill>
          <a:blip r:embed="rId4" cstate="print"/>
          <a:stretch>
            <a:fillRect/>
          </a:stretch>
        </p:blipFill>
        <p:spPr>
          <a:xfrm>
            <a:off x="1447800" y="971550"/>
            <a:ext cx="6172200" cy="365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4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Arial Black" pitchFamily="34" charset="0"/>
              </a:rPr>
              <a:t>IREGA adjustable reversible </a:t>
            </a:r>
            <a:r>
              <a:rPr lang="en-US" sz="3600" dirty="0" err="1" smtClean="0">
                <a:latin typeface="Arial Black" pitchFamily="34" charset="0"/>
              </a:rPr>
              <a:t>wrenchs</a:t>
            </a:r>
            <a:endParaRPr lang="en-US" sz="3600" dirty="0">
              <a:latin typeface="Arial Black" pitchFamily="34" charset="0"/>
            </a:endParaRPr>
          </a:p>
        </p:txBody>
      </p:sp>
      <p:pic>
        <p:nvPicPr>
          <p:cNvPr id="26626" name="Picture 2" descr="Image result for irega tools">
            <a:hlinkClick r:id="rId3"/>
          </p:cNvPr>
          <p:cNvPicPr>
            <a:picLocks noChangeAspect="1" noChangeArrowheads="1"/>
          </p:cNvPicPr>
          <p:nvPr/>
        </p:nvPicPr>
        <p:blipFill>
          <a:blip r:embed="rId4" cstate="print"/>
          <a:srcRect/>
          <a:stretch>
            <a:fillRect/>
          </a:stretch>
        </p:blipFill>
        <p:spPr bwMode="auto">
          <a:xfrm>
            <a:off x="152400" y="895351"/>
            <a:ext cx="2438400" cy="1828800"/>
          </a:xfrm>
          <a:prstGeom prst="rect">
            <a:avLst/>
          </a:prstGeom>
          <a:noFill/>
        </p:spPr>
      </p:pic>
      <p:pic>
        <p:nvPicPr>
          <p:cNvPr id="12290" name="Picture 2" descr="producto"/>
          <p:cNvPicPr>
            <a:picLocks noChangeAspect="1" noChangeArrowheads="1"/>
          </p:cNvPicPr>
          <p:nvPr/>
        </p:nvPicPr>
        <p:blipFill>
          <a:blip r:embed="rId5" cstate="print"/>
          <a:srcRect/>
          <a:stretch>
            <a:fillRect/>
          </a:stretch>
        </p:blipFill>
        <p:spPr bwMode="auto">
          <a:xfrm>
            <a:off x="5638800" y="742950"/>
            <a:ext cx="2857500" cy="2143125"/>
          </a:xfrm>
          <a:prstGeom prst="rect">
            <a:avLst/>
          </a:prstGeom>
          <a:noFill/>
        </p:spPr>
      </p:pic>
      <p:pic>
        <p:nvPicPr>
          <p:cNvPr id="5" name="IREGA 99WR adjustable wrench. Reversible Jaw. Nut _&amp; Pipe (1).wmv">
            <a:hlinkClick r:id="" action="ppaction://media"/>
          </p:cNvPr>
          <p:cNvPicPr>
            <a:picLocks noRot="1" noChangeAspect="1"/>
          </p:cNvPicPr>
          <p:nvPr>
            <a:videoFile r:link="rId1"/>
          </p:nvPr>
        </p:nvPicPr>
        <p:blipFill>
          <a:blip r:embed="rId6" cstate="print"/>
          <a:stretch>
            <a:fillRect/>
          </a:stretch>
        </p:blipFill>
        <p:spPr>
          <a:xfrm>
            <a:off x="2743200" y="2343150"/>
            <a:ext cx="3581400" cy="2667000"/>
          </a:xfrm>
          <a:prstGeom prst="rect">
            <a:avLst/>
          </a:prstGeom>
        </p:spPr>
      </p:pic>
      <p:sp>
        <p:nvSpPr>
          <p:cNvPr id="3" name="TextBox 2"/>
          <p:cNvSpPr txBox="1"/>
          <p:nvPr/>
        </p:nvSpPr>
        <p:spPr>
          <a:xfrm>
            <a:off x="152400" y="4857750"/>
            <a:ext cx="2255746" cy="307777"/>
          </a:xfrm>
          <a:prstGeom prst="rect">
            <a:avLst/>
          </a:prstGeom>
          <a:noFill/>
        </p:spPr>
        <p:txBody>
          <a:bodyPr wrap="none" rtlCol="0">
            <a:spAutoFit/>
          </a:bodyPr>
          <a:lstStyle/>
          <a:p>
            <a:r>
              <a:rPr lang="en-US" sz="1400" dirty="0" smtClean="0">
                <a:latin typeface="Arial Black" panose="020B0A04020102020204" pitchFamily="34" charset="0"/>
              </a:rPr>
              <a:t>856-784-8600 Ext109</a:t>
            </a:r>
            <a:endParaRPr lang="en-US" sz="1400" dirty="0">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4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tx1"/>
                </a:solidFill>
                <a:latin typeface="Arial Black" pitchFamily="34" charset="0"/>
              </a:rPr>
              <a:t>CSI Ceram-X Polish </a:t>
            </a:r>
            <a:endParaRPr lang="en-US" sz="3600" dirty="0">
              <a:solidFill>
                <a:schemeClr val="tx1"/>
              </a:solidFill>
              <a:latin typeface="Arial Black" pitchFamily="34" charset="0"/>
            </a:endParaRPr>
          </a:p>
        </p:txBody>
      </p:sp>
      <p:pic>
        <p:nvPicPr>
          <p:cNvPr id="1026" name="Picture 2" descr="Image result for csi ceram-x">
            <a:hlinkClick r:id="rId2"/>
          </p:cNvPr>
          <p:cNvPicPr>
            <a:picLocks noChangeAspect="1" noChangeArrowheads="1"/>
          </p:cNvPicPr>
          <p:nvPr/>
        </p:nvPicPr>
        <p:blipFill>
          <a:blip r:embed="rId3" cstate="print"/>
          <a:srcRect/>
          <a:stretch>
            <a:fillRect/>
          </a:stretch>
        </p:blipFill>
        <p:spPr bwMode="auto">
          <a:xfrm>
            <a:off x="609600" y="1143000"/>
            <a:ext cx="2724150" cy="2914650"/>
          </a:xfrm>
          <a:prstGeom prst="rect">
            <a:avLst/>
          </a:prstGeom>
          <a:noFill/>
        </p:spPr>
      </p:pic>
      <p:sp>
        <p:nvSpPr>
          <p:cNvPr id="4" name="Rectangle 3"/>
          <p:cNvSpPr/>
          <p:nvPr/>
        </p:nvSpPr>
        <p:spPr>
          <a:xfrm>
            <a:off x="3886200" y="1485900"/>
            <a:ext cx="4572000" cy="3077766"/>
          </a:xfrm>
          <a:prstGeom prst="rect">
            <a:avLst/>
          </a:prstGeom>
        </p:spPr>
        <p:txBody>
          <a:bodyPr>
            <a:spAutoFit/>
          </a:bodyPr>
          <a:lstStyle/>
          <a:p>
            <a:r>
              <a:rPr lang="en-US" sz="1600" dirty="0" smtClean="0">
                <a:latin typeface="Arial Black" panose="020B0A04020102020204" pitchFamily="34" charset="0"/>
              </a:rPr>
              <a:t>The first polish formula to make the claim of "One product does it all" or "No More compound" CSI Ceram-X is the fastest way to polish paint. We at CSI have worked hard to make this claim, from mill gauge measuring to digital gloss measurement reading. With CSI Ceram-X there is absolutely no need to ever use compound again.  Using a one component system, a saving between 30 and 35 percent cost can be </a:t>
            </a:r>
            <a:r>
              <a:rPr lang="en-US" sz="1600" dirty="0" err="1" smtClean="0">
                <a:latin typeface="Arial Black" panose="020B0A04020102020204" pitchFamily="34" charset="0"/>
              </a:rPr>
              <a:t>achived</a:t>
            </a:r>
            <a:r>
              <a:rPr lang="en-US" dirty="0" smtClean="0">
                <a:latin typeface="Arial Black" panose="020B0A04020102020204" pitchFamily="34" charset="0"/>
              </a:rPr>
              <a:t>.  </a:t>
            </a:r>
            <a:endParaRPr lang="en-US" dirty="0">
              <a:latin typeface="Arial Black" panose="020B0A04020102020204" pitchFamily="34" charset="0"/>
            </a:endParaRPr>
          </a:p>
        </p:txBody>
      </p:sp>
      <p:sp>
        <p:nvSpPr>
          <p:cNvPr id="3" name="Rectangle 2"/>
          <p:cNvSpPr/>
          <p:nvPr/>
        </p:nvSpPr>
        <p:spPr>
          <a:xfrm>
            <a:off x="1985071" y="4739403"/>
            <a:ext cx="3892091" cy="307777"/>
          </a:xfrm>
          <a:prstGeom prst="rect">
            <a:avLst/>
          </a:prstGeom>
        </p:spPr>
        <p:txBody>
          <a:bodyPr wrap="none">
            <a:spAutoFit/>
          </a:bodyPr>
          <a:lstStyle/>
          <a:p>
            <a:r>
              <a:rPr lang="en-US" sz="1400" dirty="0">
                <a:latin typeface="Arial Black" panose="020B0A04020102020204" pitchFamily="34" charset="0"/>
              </a:rPr>
              <a:t>https://csishine.com/pages/contact-us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tx1"/>
                </a:solidFill>
                <a:latin typeface="Arial Black" pitchFamily="34" charset="0"/>
              </a:rPr>
              <a:t>CSI Ceram-X </a:t>
            </a:r>
            <a:endParaRPr lang="en-US" sz="3600" dirty="0">
              <a:solidFill>
                <a:schemeClr val="tx1"/>
              </a:solidFill>
              <a:latin typeface="Arial Black" pitchFamily="34" charset="0"/>
            </a:endParaRPr>
          </a:p>
        </p:txBody>
      </p:sp>
      <p:pic>
        <p:nvPicPr>
          <p:cNvPr id="5" name="CSI DEMOS CERAM-X POLISHING SYSTEM AT NACE 2016.wmv">
            <a:hlinkClick r:id="" action="ppaction://media"/>
          </p:cNvPr>
          <p:cNvPicPr>
            <a:picLocks noRot="1" noChangeAspect="1"/>
          </p:cNvPicPr>
          <p:nvPr>
            <a:videoFile r:link="rId1"/>
          </p:nvPr>
        </p:nvPicPr>
        <p:blipFill>
          <a:blip r:embed="rId3" cstate="print"/>
          <a:stretch>
            <a:fillRect/>
          </a:stretch>
        </p:blipFill>
        <p:spPr>
          <a:xfrm>
            <a:off x="1219200" y="1200150"/>
            <a:ext cx="6858000" cy="3143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3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err="1" smtClean="0">
                <a:latin typeface="Arial Black" pitchFamily="34" charset="0"/>
              </a:rPr>
              <a:t>Betec</a:t>
            </a:r>
            <a:r>
              <a:rPr lang="en-US" sz="3600" dirty="0" smtClean="0">
                <a:latin typeface="Arial Black" pitchFamily="34" charset="0"/>
              </a:rPr>
              <a:t> Aluminum Dent Pulling System</a:t>
            </a:r>
            <a:endParaRPr lang="en-US" sz="3600" dirty="0">
              <a:latin typeface="Arial Black" pitchFamily="34" charset="0"/>
            </a:endParaRPr>
          </a:p>
        </p:txBody>
      </p:sp>
      <p:pic>
        <p:nvPicPr>
          <p:cNvPr id="27650" name="Picture 2" descr="Image result for betag aluminum dent pulling">
            <a:hlinkClick r:id="rId2"/>
          </p:cNvPr>
          <p:cNvPicPr>
            <a:picLocks noChangeAspect="1" noChangeArrowheads="1"/>
          </p:cNvPicPr>
          <p:nvPr/>
        </p:nvPicPr>
        <p:blipFill>
          <a:blip r:embed="rId3" cstate="print"/>
          <a:srcRect/>
          <a:stretch>
            <a:fillRect/>
          </a:stretch>
        </p:blipFill>
        <p:spPr bwMode="auto">
          <a:xfrm>
            <a:off x="533400" y="1276350"/>
            <a:ext cx="3524250" cy="2819401"/>
          </a:xfrm>
          <a:prstGeom prst="rect">
            <a:avLst/>
          </a:prstGeom>
          <a:noFill/>
        </p:spPr>
      </p:pic>
      <p:pic>
        <p:nvPicPr>
          <p:cNvPr id="10242" name="Picture 2" descr="Image result for betag aluminum dent pulling">
            <a:hlinkClick r:id="rId4"/>
          </p:cNvPr>
          <p:cNvPicPr>
            <a:picLocks noChangeAspect="1" noChangeArrowheads="1"/>
          </p:cNvPicPr>
          <p:nvPr/>
        </p:nvPicPr>
        <p:blipFill>
          <a:blip r:embed="rId5" cstate="print"/>
          <a:srcRect/>
          <a:stretch>
            <a:fillRect/>
          </a:stretch>
        </p:blipFill>
        <p:spPr bwMode="auto">
          <a:xfrm>
            <a:off x="4572000" y="1276350"/>
            <a:ext cx="3810000" cy="2743201"/>
          </a:xfrm>
          <a:prstGeom prst="rect">
            <a:avLst/>
          </a:prstGeom>
          <a:noFill/>
        </p:spPr>
      </p:pic>
      <p:sp>
        <p:nvSpPr>
          <p:cNvPr id="3" name="TextBox 2"/>
          <p:cNvSpPr txBox="1"/>
          <p:nvPr/>
        </p:nvSpPr>
        <p:spPr>
          <a:xfrm>
            <a:off x="3657600" y="4627661"/>
            <a:ext cx="1505540" cy="307777"/>
          </a:xfrm>
          <a:prstGeom prst="rect">
            <a:avLst/>
          </a:prstGeom>
          <a:noFill/>
        </p:spPr>
        <p:txBody>
          <a:bodyPr wrap="none" rtlCol="0">
            <a:spAutoFit/>
          </a:bodyPr>
          <a:lstStyle/>
          <a:p>
            <a:r>
              <a:rPr lang="en-US" sz="1400" dirty="0" smtClean="0">
                <a:latin typeface="Arial Black" panose="020B0A04020102020204" pitchFamily="34" charset="0"/>
              </a:rPr>
              <a:t>224-289-0699</a:t>
            </a:r>
            <a:endParaRPr lang="en-US" sz="1400"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err="1" smtClean="0">
                <a:latin typeface="Arial Black" pitchFamily="34" charset="0"/>
              </a:rPr>
              <a:t>Solderweld</a:t>
            </a:r>
            <a:r>
              <a:rPr lang="en-US" sz="3600" dirty="0" smtClean="0">
                <a:latin typeface="Arial Black" pitchFamily="34" charset="0"/>
              </a:rPr>
              <a:t> Hot Block Heat Absorption Putty</a:t>
            </a:r>
            <a:endParaRPr lang="en-US" sz="3600" dirty="0">
              <a:latin typeface="Arial Black" pitchFamily="34" charset="0"/>
            </a:endParaRPr>
          </a:p>
        </p:txBody>
      </p:sp>
      <p:sp>
        <p:nvSpPr>
          <p:cNvPr id="29698" name="AutoShape 2" descr="Image result for solderweld hot block">
            <a:hlinkClick r:id="rId2"/>
          </p:cNvPr>
          <p:cNvSpPr>
            <a:spLocks noChangeAspect="1" noChangeArrowheads="1"/>
          </p:cNvSpPr>
          <p:nvPr/>
        </p:nvSpPr>
        <p:spPr bwMode="auto">
          <a:xfrm>
            <a:off x="114300" y="-1173163"/>
            <a:ext cx="2505075" cy="2447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700" name="Picture 4" descr="Image result for solderweld hot block">
            <a:hlinkClick r:id="rId3"/>
          </p:cNvPr>
          <p:cNvPicPr>
            <a:picLocks noChangeAspect="1" noChangeArrowheads="1"/>
          </p:cNvPicPr>
          <p:nvPr/>
        </p:nvPicPr>
        <p:blipFill>
          <a:blip r:embed="rId4" cstate="print"/>
          <a:srcRect/>
          <a:stretch>
            <a:fillRect/>
          </a:stretch>
        </p:blipFill>
        <p:spPr bwMode="auto">
          <a:xfrm>
            <a:off x="3124200" y="1200150"/>
            <a:ext cx="2505075" cy="2447926"/>
          </a:xfrm>
          <a:prstGeom prst="rect">
            <a:avLst/>
          </a:prstGeom>
          <a:noFill/>
        </p:spPr>
      </p:pic>
      <p:pic>
        <p:nvPicPr>
          <p:cNvPr id="9218" name="Picture 2" descr="Image result for hot block heat absorption putty">
            <a:hlinkClick r:id="rId5"/>
          </p:cNvPr>
          <p:cNvPicPr>
            <a:picLocks noChangeAspect="1" noChangeArrowheads="1"/>
          </p:cNvPicPr>
          <p:nvPr/>
        </p:nvPicPr>
        <p:blipFill>
          <a:blip r:embed="rId6" cstate="print"/>
          <a:srcRect/>
          <a:stretch>
            <a:fillRect/>
          </a:stretch>
        </p:blipFill>
        <p:spPr bwMode="auto">
          <a:xfrm>
            <a:off x="304800" y="2266950"/>
            <a:ext cx="2743200" cy="2133600"/>
          </a:xfrm>
          <a:prstGeom prst="rect">
            <a:avLst/>
          </a:prstGeom>
          <a:noFill/>
        </p:spPr>
      </p:pic>
      <p:pic>
        <p:nvPicPr>
          <p:cNvPr id="9220" name="Picture 4" descr="Image result for hot block heat absorption putty">
            <a:hlinkClick r:id="rId7"/>
          </p:cNvPr>
          <p:cNvPicPr>
            <a:picLocks noChangeAspect="1" noChangeArrowheads="1"/>
          </p:cNvPicPr>
          <p:nvPr/>
        </p:nvPicPr>
        <p:blipFill>
          <a:blip r:embed="rId8" cstate="print"/>
          <a:srcRect/>
          <a:stretch>
            <a:fillRect/>
          </a:stretch>
        </p:blipFill>
        <p:spPr bwMode="auto">
          <a:xfrm>
            <a:off x="5791200" y="2190750"/>
            <a:ext cx="3048000" cy="22479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130" y="285750"/>
            <a:ext cx="8534400" cy="569214"/>
          </a:xfrm>
        </p:spPr>
        <p:txBody>
          <a:bodyPr>
            <a:normAutofit fontScale="90000"/>
          </a:bodyPr>
          <a:lstStyle/>
          <a:p>
            <a:r>
              <a:rPr lang="en-US" sz="3600" dirty="0" smtClean="0">
                <a:solidFill>
                  <a:schemeClr val="tx1"/>
                </a:solidFill>
                <a:latin typeface="Arial Black" pitchFamily="34" charset="0"/>
              </a:rPr>
              <a:t>Vampire Tool Phillips Screw Extractor</a:t>
            </a:r>
            <a:endParaRPr lang="en-US" sz="3600" dirty="0">
              <a:solidFill>
                <a:schemeClr val="tx1"/>
              </a:solidFill>
              <a:latin typeface="Arial Black" pitchFamily="34" charset="0"/>
            </a:endParaRPr>
          </a:p>
        </p:txBody>
      </p:sp>
      <p:pic>
        <p:nvPicPr>
          <p:cNvPr id="3074" name="Picture 2" descr="Image result for vampire tools">
            <a:hlinkClick r:id="rId2"/>
          </p:cNvPr>
          <p:cNvPicPr>
            <a:picLocks noChangeAspect="1" noChangeArrowheads="1"/>
          </p:cNvPicPr>
          <p:nvPr/>
        </p:nvPicPr>
        <p:blipFill rotWithShape="1">
          <a:blip r:embed="rId3" cstate="print"/>
          <a:srcRect t="14415" b="12769"/>
          <a:stretch/>
        </p:blipFill>
        <p:spPr bwMode="auto">
          <a:xfrm>
            <a:off x="1945257" y="1136890"/>
            <a:ext cx="2321944" cy="1733911"/>
          </a:xfrm>
          <a:prstGeom prst="rect">
            <a:avLst/>
          </a:prstGeom>
          <a:noFill/>
        </p:spPr>
      </p:pic>
      <p:pic>
        <p:nvPicPr>
          <p:cNvPr id="3076" name="Picture 4" descr="Image result for vampire tools">
            <a:hlinkClick r:id="rId4"/>
          </p:cNvPr>
          <p:cNvPicPr>
            <a:picLocks noChangeAspect="1" noChangeArrowheads="1"/>
          </p:cNvPicPr>
          <p:nvPr/>
        </p:nvPicPr>
        <p:blipFill rotWithShape="1">
          <a:blip r:embed="rId5" cstate="print"/>
          <a:srcRect l="28142" t="11165" r="28142" b="4345"/>
          <a:stretch/>
        </p:blipFill>
        <p:spPr bwMode="auto">
          <a:xfrm>
            <a:off x="4080294" y="1826911"/>
            <a:ext cx="2320506" cy="2704022"/>
          </a:xfrm>
          <a:prstGeom prst="rect">
            <a:avLst/>
          </a:prstGeom>
          <a:noFill/>
        </p:spPr>
      </p:pic>
      <p:pic>
        <p:nvPicPr>
          <p:cNvPr id="5" name="Picture 4" descr="pliers.JPG"/>
          <p:cNvPicPr>
            <a:picLocks noChangeAspect="1"/>
          </p:cNvPicPr>
          <p:nvPr/>
        </p:nvPicPr>
        <p:blipFill>
          <a:blip r:embed="rId6" cstate="print"/>
          <a:srcRect l="21389"/>
          <a:stretch>
            <a:fillRect/>
          </a:stretch>
        </p:blipFill>
        <p:spPr>
          <a:xfrm rot="5400000">
            <a:off x="6010275" y="1514475"/>
            <a:ext cx="3333750" cy="2552700"/>
          </a:xfrm>
          <a:prstGeom prst="rect">
            <a:avLst/>
          </a:prstGeom>
        </p:spPr>
      </p:pic>
      <p:sp>
        <p:nvSpPr>
          <p:cNvPr id="3" name="TextBox 2"/>
          <p:cNvSpPr txBox="1"/>
          <p:nvPr/>
        </p:nvSpPr>
        <p:spPr>
          <a:xfrm>
            <a:off x="3866560" y="4530933"/>
            <a:ext cx="1505540" cy="307777"/>
          </a:xfrm>
          <a:prstGeom prst="rect">
            <a:avLst/>
          </a:prstGeom>
          <a:noFill/>
        </p:spPr>
        <p:txBody>
          <a:bodyPr wrap="none" rtlCol="0">
            <a:spAutoFit/>
          </a:bodyPr>
          <a:lstStyle/>
          <a:p>
            <a:r>
              <a:rPr lang="en-US" sz="1400" dirty="0" smtClean="0">
                <a:latin typeface="Arial Black" panose="020B0A04020102020204" pitchFamily="34" charset="0"/>
              </a:rPr>
              <a:t>949-748-0552</a:t>
            </a:r>
            <a:endParaRPr lang="en-US" sz="1400" dirty="0">
              <a:latin typeface="Arial Black" panose="020B0A04020102020204" pitchFamily="34" charset="0"/>
            </a:endParaRPr>
          </a:p>
        </p:txBody>
      </p:sp>
      <p:pic>
        <p:nvPicPr>
          <p:cNvPr id="1026" name="Picture 2" descr="https://www.vampiretools.com/wp-content/uploads/2018/04/Brute-Sidelaying-Full-PNG-201801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2171700"/>
            <a:ext cx="1524000" cy="20421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Arial Black" pitchFamily="34" charset="0"/>
              </a:rPr>
              <a:t>Solder Weld Magnetic </a:t>
            </a:r>
            <a:br>
              <a:rPr lang="en-US" sz="3600" dirty="0" smtClean="0">
                <a:latin typeface="Arial Black" pitchFamily="34" charset="0"/>
              </a:rPr>
            </a:br>
            <a:r>
              <a:rPr lang="en-US" sz="3600" dirty="0" smtClean="0">
                <a:latin typeface="Arial Black" pitchFamily="34" charset="0"/>
              </a:rPr>
              <a:t>welding blanket</a:t>
            </a:r>
            <a:endParaRPr lang="en-US" sz="3600" dirty="0">
              <a:latin typeface="Arial Black" pitchFamily="34" charset="0"/>
            </a:endParaRPr>
          </a:p>
        </p:txBody>
      </p:sp>
      <p:pic>
        <p:nvPicPr>
          <p:cNvPr id="3" name="Picture 2" descr="kool tools 1.JPG"/>
          <p:cNvPicPr>
            <a:picLocks noChangeAspect="1"/>
          </p:cNvPicPr>
          <p:nvPr/>
        </p:nvPicPr>
        <p:blipFill>
          <a:blip r:embed="rId2" cstate="print"/>
          <a:stretch>
            <a:fillRect/>
          </a:stretch>
        </p:blipFill>
        <p:spPr>
          <a:xfrm rot="5400000">
            <a:off x="723900" y="1238250"/>
            <a:ext cx="3657600" cy="3733800"/>
          </a:xfrm>
          <a:prstGeom prst="rect">
            <a:avLst/>
          </a:prstGeom>
        </p:spPr>
      </p:pic>
      <p:sp>
        <p:nvSpPr>
          <p:cNvPr id="4" name="Rectangle 3"/>
          <p:cNvSpPr/>
          <p:nvPr/>
        </p:nvSpPr>
        <p:spPr>
          <a:xfrm>
            <a:off x="4419600" y="1885950"/>
            <a:ext cx="4572000" cy="1477328"/>
          </a:xfrm>
          <a:prstGeom prst="rect">
            <a:avLst/>
          </a:prstGeom>
        </p:spPr>
        <p:txBody>
          <a:bodyPr wrap="square">
            <a:spAutoFit/>
          </a:bodyPr>
          <a:lstStyle/>
          <a:p>
            <a:r>
              <a:rPr lang="en-US" dirty="0" smtClean="0">
                <a:latin typeface="Arial Black" pitchFamily="34" charset="0"/>
              </a:rPr>
              <a:t>With firm grip magnets and opening slit, our flame resistant blanket can be easily snapped into place and removed during your repair</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smtClean="0">
                <a:latin typeface="Arial Black" pitchFamily="34" charset="0"/>
              </a:rPr>
              <a:t>DFS Fabrication </a:t>
            </a:r>
            <a:r>
              <a:rPr lang="en-US" sz="3600" dirty="0" smtClean="0">
                <a:latin typeface="Arial Black" pitchFamily="34" charset="0"/>
              </a:rPr>
              <a:t>Steady Bar</a:t>
            </a:r>
            <a:endParaRPr lang="en-US" sz="3600" dirty="0">
              <a:latin typeface="Arial Black" pitchFamily="34" charset="0"/>
            </a:endParaRPr>
          </a:p>
        </p:txBody>
      </p:sp>
      <p:pic>
        <p:nvPicPr>
          <p:cNvPr id="3" name="Picture 2" descr="kool tools 2.JPG"/>
          <p:cNvPicPr>
            <a:picLocks noChangeAspect="1"/>
          </p:cNvPicPr>
          <p:nvPr/>
        </p:nvPicPr>
        <p:blipFill>
          <a:blip r:embed="rId2" cstate="print"/>
          <a:srcRect l="16279" b="5926"/>
          <a:stretch>
            <a:fillRect/>
          </a:stretch>
        </p:blipFill>
        <p:spPr>
          <a:xfrm rot="5400000">
            <a:off x="2990850" y="342900"/>
            <a:ext cx="3276600" cy="4838700"/>
          </a:xfrm>
          <a:prstGeom prst="rect">
            <a:avLst/>
          </a:prstGeom>
        </p:spPr>
      </p:pic>
      <p:sp>
        <p:nvSpPr>
          <p:cNvPr id="4" name="TextBox 3"/>
          <p:cNvSpPr txBox="1"/>
          <p:nvPr/>
        </p:nvSpPr>
        <p:spPr>
          <a:xfrm>
            <a:off x="3733800" y="4639683"/>
            <a:ext cx="1505540" cy="307777"/>
          </a:xfrm>
          <a:prstGeom prst="rect">
            <a:avLst/>
          </a:prstGeom>
          <a:noFill/>
        </p:spPr>
        <p:txBody>
          <a:bodyPr wrap="none" rtlCol="0">
            <a:spAutoFit/>
          </a:bodyPr>
          <a:lstStyle/>
          <a:p>
            <a:r>
              <a:rPr lang="en-US" sz="1400" dirty="0" smtClean="0">
                <a:latin typeface="Arial Black" panose="020B0A04020102020204" pitchFamily="34" charset="0"/>
              </a:rPr>
              <a:t>951-698-4510</a:t>
            </a:r>
            <a:endParaRPr lang="en-US" sz="1400"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Arial Black" pitchFamily="34" charset="0"/>
              </a:rPr>
              <a:t>Invisible Glass Reach &amp; Clean Tool</a:t>
            </a:r>
            <a:endParaRPr lang="en-US" sz="3600" dirty="0">
              <a:latin typeface="Arial Black" pitchFamily="34" charset="0"/>
            </a:endParaRPr>
          </a:p>
        </p:txBody>
      </p:sp>
      <p:pic>
        <p:nvPicPr>
          <p:cNvPr id="1026" name="Picture 2" descr="Image result for invisible glass reach and clean tool">
            <a:hlinkClick r:id="rId2"/>
          </p:cNvPr>
          <p:cNvPicPr>
            <a:picLocks noChangeAspect="1" noChangeArrowheads="1"/>
          </p:cNvPicPr>
          <p:nvPr/>
        </p:nvPicPr>
        <p:blipFill>
          <a:blip r:embed="rId3" cstate="print"/>
          <a:srcRect/>
          <a:stretch>
            <a:fillRect/>
          </a:stretch>
        </p:blipFill>
        <p:spPr bwMode="auto">
          <a:xfrm>
            <a:off x="685800" y="1428750"/>
            <a:ext cx="2743200" cy="3200400"/>
          </a:xfrm>
          <a:prstGeom prst="rect">
            <a:avLst/>
          </a:prstGeom>
          <a:noFill/>
        </p:spPr>
      </p:pic>
      <p:sp>
        <p:nvSpPr>
          <p:cNvPr id="1028" name="AutoShape 4" descr="Image result for invisible glass reach and clean tool"/>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Image result for invisible glass reach and clean tool"/>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2" name="Picture 8" descr="Image result for invisible glass reach and clean tool">
            <a:hlinkClick r:id="rId4"/>
          </p:cNvPr>
          <p:cNvPicPr>
            <a:picLocks noChangeAspect="1" noChangeArrowheads="1"/>
          </p:cNvPicPr>
          <p:nvPr/>
        </p:nvPicPr>
        <p:blipFill>
          <a:blip r:embed="rId5" cstate="print"/>
          <a:srcRect/>
          <a:stretch>
            <a:fillRect/>
          </a:stretch>
        </p:blipFill>
        <p:spPr bwMode="auto">
          <a:xfrm>
            <a:off x="4343400" y="1416358"/>
            <a:ext cx="3810000" cy="3048000"/>
          </a:xfrm>
          <a:prstGeom prst="rect">
            <a:avLst/>
          </a:prstGeom>
          <a:noFill/>
        </p:spPr>
      </p:pic>
      <p:sp>
        <p:nvSpPr>
          <p:cNvPr id="3" name="TextBox 2"/>
          <p:cNvSpPr txBox="1"/>
          <p:nvPr/>
        </p:nvSpPr>
        <p:spPr>
          <a:xfrm>
            <a:off x="4114800" y="4629150"/>
            <a:ext cx="2227020" cy="307777"/>
          </a:xfrm>
          <a:prstGeom prst="rect">
            <a:avLst/>
          </a:prstGeom>
          <a:noFill/>
        </p:spPr>
        <p:txBody>
          <a:bodyPr wrap="none" rtlCol="0">
            <a:spAutoFit/>
          </a:bodyPr>
          <a:lstStyle/>
          <a:p>
            <a:r>
              <a:rPr lang="en-US" sz="1400" dirty="0" smtClean="0">
                <a:latin typeface="Arial Black" panose="020B0A04020102020204" pitchFamily="34" charset="0"/>
              </a:rPr>
              <a:t>Available on Amazon</a:t>
            </a:r>
            <a:endParaRPr lang="en-US" sz="1400"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0" y="4309311"/>
            <a:ext cx="9144000" cy="523220"/>
          </a:xfrm>
          <a:prstGeom prst="rect">
            <a:avLst/>
          </a:prstGeom>
          <a:noFill/>
        </p:spPr>
        <p:txBody>
          <a:bodyPr wrap="square" rtlCol="0">
            <a:spAutoFit/>
          </a:bodyPr>
          <a:lstStyle/>
          <a:p>
            <a:pPr algn="ctr"/>
            <a:r>
              <a:rPr lang="en-US" sz="2800" i="1" dirty="0" smtClean="0">
                <a:solidFill>
                  <a:schemeClr val="bg1"/>
                </a:solidFill>
                <a:latin typeface="Arial" panose="020B0604020202020204" pitchFamily="34" charset="0"/>
                <a:cs typeface="Arial" panose="020B0604020202020204" pitchFamily="34" charset="0"/>
              </a:rPr>
              <a:t>EDUCATION COMMITTEE PRESENTATION</a:t>
            </a:r>
            <a:endParaRPr lang="en-US" sz="2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9850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Black" pitchFamily="34" charset="0"/>
              </a:rPr>
              <a:t>SATA Female Paint Suit</a:t>
            </a:r>
            <a:endParaRPr lang="en-US" sz="3600" dirty="0">
              <a:latin typeface="Arial Black"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4343400" y="1200150"/>
            <a:ext cx="3048000" cy="3295650"/>
          </a:xfrm>
          <a:prstGeom prst="rect">
            <a:avLst/>
          </a:prstGeom>
          <a:noFill/>
          <a:ln w="9525">
            <a:noFill/>
            <a:miter lim="800000"/>
            <a:headEnd/>
            <a:tailEnd/>
          </a:ln>
        </p:spPr>
      </p:pic>
      <p:pic>
        <p:nvPicPr>
          <p:cNvPr id="3073" name="Picture 1" descr="C:\Users\toby\Desktop\Connie2 paint suit.jpg"/>
          <p:cNvPicPr>
            <a:picLocks noChangeAspect="1" noChangeArrowheads="1"/>
          </p:cNvPicPr>
          <p:nvPr/>
        </p:nvPicPr>
        <p:blipFill>
          <a:blip r:embed="rId3" cstate="print"/>
          <a:srcRect/>
          <a:stretch>
            <a:fillRect/>
          </a:stretch>
        </p:blipFill>
        <p:spPr bwMode="auto">
          <a:xfrm>
            <a:off x="990600" y="971550"/>
            <a:ext cx="2743200" cy="3697224"/>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0800" y="628650"/>
            <a:ext cx="8534400" cy="569214"/>
          </a:xfrm>
        </p:spPr>
        <p:txBody>
          <a:bodyPr>
            <a:normAutofit fontScale="90000"/>
          </a:bodyPr>
          <a:lstStyle/>
          <a:p>
            <a:pPr fontAlgn="base">
              <a:tabLst>
                <a:tab pos="231775" algn="l"/>
              </a:tabLst>
            </a:pPr>
            <a:r>
              <a:rPr lang="en-US" dirty="0" smtClean="0"/>
              <a:t/>
            </a:r>
            <a:br>
              <a:rPr lang="en-US" dirty="0" smtClean="0"/>
            </a:br>
            <a:endParaRPr lang="en-US" dirty="0"/>
          </a:p>
        </p:txBody>
      </p:sp>
      <p:pic>
        <p:nvPicPr>
          <p:cNvPr id="1026" name="Picture 2" descr="https://cdn.shopify.com/s/files/1/0004/6153/7335/products/410-8364.2_1800x1800.jpg?v=15465715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18378"/>
            <a:ext cx="4419600" cy="2787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92115" y="243966"/>
            <a:ext cx="6287234" cy="646331"/>
          </a:xfrm>
          <a:prstGeom prst="rect">
            <a:avLst/>
          </a:prstGeom>
          <a:noFill/>
        </p:spPr>
        <p:txBody>
          <a:bodyPr wrap="none" rtlCol="0">
            <a:spAutoFit/>
          </a:bodyPr>
          <a:lstStyle/>
          <a:p>
            <a:r>
              <a:rPr lang="en-US" sz="3600" dirty="0" err="1" smtClean="0">
                <a:latin typeface="Arial Black" panose="020B0A04020102020204" pitchFamily="34" charset="0"/>
              </a:rPr>
              <a:t>Keco</a:t>
            </a:r>
            <a:r>
              <a:rPr lang="en-US" sz="3600" dirty="0" smtClean="0">
                <a:latin typeface="Arial Black" panose="020B0A04020102020204" pitchFamily="34" charset="0"/>
              </a:rPr>
              <a:t> Tabs-Crease Killer</a:t>
            </a:r>
            <a:endParaRPr lang="en-US" sz="3600" dirty="0">
              <a:latin typeface="Arial Black" panose="020B0A04020102020204" pitchFamily="34" charset="0"/>
            </a:endParaRPr>
          </a:p>
        </p:txBody>
      </p:sp>
      <p:sp>
        <p:nvSpPr>
          <p:cNvPr id="4" name="Rectangle 3"/>
          <p:cNvSpPr/>
          <p:nvPr/>
        </p:nvSpPr>
        <p:spPr>
          <a:xfrm>
            <a:off x="5105400" y="1200150"/>
            <a:ext cx="3733800" cy="3416320"/>
          </a:xfrm>
          <a:prstGeom prst="rect">
            <a:avLst/>
          </a:prstGeom>
        </p:spPr>
        <p:txBody>
          <a:bodyPr wrap="square">
            <a:spAutoFit/>
          </a:bodyPr>
          <a:lstStyle/>
          <a:p>
            <a:r>
              <a:rPr lang="en-US" sz="1200" dirty="0">
                <a:latin typeface="Arial Black" panose="020B0A04020102020204" pitchFamily="34" charset="0"/>
              </a:rPr>
              <a:t>The KECO Crease Killer is the ultimate crease pulling machine. Creases that were previously only fixable with push tools can now quickly be pulled with glue and the power of two </a:t>
            </a:r>
            <a:r>
              <a:rPr lang="en-US" sz="1200" dirty="0" err="1">
                <a:latin typeface="Arial Black" panose="020B0A04020102020204" pitchFamily="34" charset="0"/>
              </a:rPr>
              <a:t>Robo</a:t>
            </a:r>
            <a:r>
              <a:rPr lang="en-US" sz="1200" dirty="0">
                <a:latin typeface="Arial Black" panose="020B0A04020102020204" pitchFamily="34" charset="0"/>
              </a:rPr>
              <a:t> lifters, adjustable crease plates, new longer pass-through adapters, and the 7 mm Dead Center Centipede tabs.</a:t>
            </a:r>
          </a:p>
          <a:p>
            <a:r>
              <a:rPr lang="en-US" sz="1200" b="1" dirty="0">
                <a:latin typeface="Arial Black" panose="020B0A04020102020204" pitchFamily="34" charset="0"/>
              </a:rPr>
              <a:t>Wide Pass-Through Adapters</a:t>
            </a:r>
            <a:r>
              <a:rPr lang="en-US" sz="1200" dirty="0">
                <a:latin typeface="Arial Black" panose="020B0A04020102020204" pitchFamily="34" charset="0"/>
              </a:rPr>
              <a:t> - create twice the lifting power spread evenly across tabs</a:t>
            </a:r>
          </a:p>
          <a:p>
            <a:r>
              <a:rPr lang="en-US" sz="1200" b="1" dirty="0">
                <a:latin typeface="Arial Black" panose="020B0A04020102020204" pitchFamily="34" charset="0"/>
              </a:rPr>
              <a:t>Adjustable Precision Crease Pull Plates</a:t>
            </a:r>
            <a:r>
              <a:rPr lang="en-US" sz="1200" dirty="0">
                <a:latin typeface="Arial Black" panose="020B0A04020102020204" pitchFamily="34" charset="0"/>
              </a:rPr>
              <a:t> - hold metal down while focusing lifting and reducing time spent on corrective blending and knockdown sessions</a:t>
            </a:r>
          </a:p>
          <a:p>
            <a:r>
              <a:rPr lang="en-US" sz="1200" b="1" dirty="0">
                <a:latin typeface="Arial Black" panose="020B0A04020102020204" pitchFamily="34" charset="0"/>
              </a:rPr>
              <a:t>Dead Center 7mm Centipede Crease Tabs</a:t>
            </a:r>
            <a:r>
              <a:rPr lang="en-US" sz="1200" dirty="0">
                <a:latin typeface="Arial Black" panose="020B0A04020102020204" pitchFamily="34" charset="0"/>
              </a:rPr>
              <a:t> - targets smaller creases without sticking and over pulling the crown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Arial Black" pitchFamily="34" charset="0"/>
              </a:rPr>
              <a:t>SCRS Blue Print Optimization Tool</a:t>
            </a:r>
            <a:endParaRPr lang="en-US" sz="3600" dirty="0">
              <a:latin typeface="Arial Black" pitchFamily="34" charset="0"/>
            </a:endParaRPr>
          </a:p>
        </p:txBody>
      </p:sp>
      <p:sp>
        <p:nvSpPr>
          <p:cNvPr id="3" name="Rectangle 1"/>
          <p:cNvSpPr>
            <a:spLocks noChangeArrowheads="1"/>
          </p:cNvSpPr>
          <p:nvPr/>
        </p:nvSpPr>
        <p:spPr bwMode="auto">
          <a:xfrm>
            <a:off x="59837" y="1733550"/>
            <a:ext cx="8161209"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pitchFamily="34" charset="0"/>
                <a:cs typeface="Arial" pitchFamily="34" charset="0"/>
              </a:rPr>
              <a:t>  </a:t>
            </a:r>
            <a:endParaRPr kumimoji="0" lang="en-US" altLang="en-US" sz="900" b="0" i="0" u="none" strike="noStrike" cap="none" normalizeH="0" baseline="0" dirty="0" smtClean="0">
              <a:ln>
                <a:noFill/>
              </a:ln>
              <a:solidFill>
                <a:schemeClr val="tx1"/>
              </a:solidFill>
              <a:effectLst/>
              <a:latin typeface="Arial Black" panose="020B0A040201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Black" panose="020B0A04020102020204" pitchFamily="34" charset="0"/>
              </a:rPr>
              <a:t>The SCRS Blueprint Optimization Tool:</a:t>
            </a:r>
            <a:endParaRPr kumimoji="0" lang="en-US" altLang="en-US" sz="900" b="0" i="0" u="none" strike="noStrike" cap="none" normalizeH="0" baseline="0" dirty="0" smtClean="0">
              <a:ln>
                <a:noFill/>
              </a:ln>
              <a:solidFill>
                <a:schemeClr val="tx1"/>
              </a:solidFill>
              <a:effectLst/>
              <a:latin typeface="Arial Black" panose="020B0A040201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Black" panose="020B0A04020102020204" pitchFamily="34" charset="0"/>
              </a:rPr>
              <a:t> </a:t>
            </a:r>
            <a:endParaRPr kumimoji="0" lang="en-US" altLang="en-US" sz="900" b="0" i="0" u="none" strike="noStrike" cap="none" normalizeH="0" baseline="0" dirty="0" smtClean="0">
              <a:ln>
                <a:noFill/>
              </a:ln>
              <a:solidFill>
                <a:schemeClr val="tx1"/>
              </a:solidFill>
              <a:effectLst/>
              <a:latin typeface="Arial Black" panose="020B0A040201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Black" panose="020B0A04020102020204" pitchFamily="34" charset="0"/>
              </a:rPr>
              <a:t>-              Intelligent business analytics that provide only the missing operations for the estimate. </a:t>
            </a:r>
            <a:endParaRPr kumimoji="0" lang="en-US" altLang="en-US" sz="900" b="0" i="0" u="none" strike="noStrike" cap="none" normalizeH="0" baseline="0" dirty="0" smtClean="0">
              <a:ln>
                <a:noFill/>
              </a:ln>
              <a:solidFill>
                <a:schemeClr val="tx1"/>
              </a:solidFill>
              <a:effectLst/>
              <a:latin typeface="Arial Black" panose="020B0A040201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Black" panose="020B0A04020102020204" pitchFamily="34" charset="0"/>
              </a:rPr>
              <a:t>-              Will eventually operate with all major estimating systems. Current version developed to interact with CCC estimates.</a:t>
            </a:r>
            <a:endParaRPr kumimoji="0" lang="en-US" altLang="en-US" sz="900" b="0" i="0" u="none" strike="noStrike" cap="none" normalizeH="0" baseline="0" dirty="0" smtClean="0">
              <a:ln>
                <a:noFill/>
              </a:ln>
              <a:solidFill>
                <a:schemeClr val="tx1"/>
              </a:solidFill>
              <a:effectLst/>
              <a:latin typeface="Arial Black" panose="020B0A040201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Black" panose="020B0A04020102020204" pitchFamily="34" charset="0"/>
              </a:rPr>
              <a:t>-              Immediately identifies overlooked repair operations and dollar amounts</a:t>
            </a:r>
            <a:endParaRPr kumimoji="0" lang="en-US" altLang="en-US" sz="900" b="0" i="0" u="none" strike="noStrike" cap="none" normalizeH="0" baseline="0" dirty="0" smtClean="0">
              <a:ln>
                <a:noFill/>
              </a:ln>
              <a:solidFill>
                <a:schemeClr val="tx1"/>
              </a:solidFill>
              <a:effectLst/>
              <a:latin typeface="Arial Black" panose="020B0A040201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Black" panose="020B0A04020102020204" pitchFamily="34" charset="0"/>
              </a:rPr>
              <a:t>-              Provides an organized way to add overlooked operations and items into the estimate </a:t>
            </a:r>
            <a:endParaRPr kumimoji="0" lang="en-US" altLang="en-US" sz="900" b="0" i="0" u="none" strike="noStrike" cap="none" normalizeH="0" baseline="0" dirty="0" smtClean="0">
              <a:ln>
                <a:noFill/>
              </a:ln>
              <a:solidFill>
                <a:schemeClr val="tx1"/>
              </a:solidFill>
              <a:effectLst/>
              <a:latin typeface="Arial Black" panose="020B0A040201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Black" panose="020B0A04020102020204" pitchFamily="34" charset="0"/>
              </a:rPr>
              <a:t>-              Supports Individual and multiple shop profiling with customization for unique business needs</a:t>
            </a:r>
            <a:endParaRPr kumimoji="0" lang="en-US" altLang="en-US" sz="900" b="0" i="0" u="none" strike="noStrike" cap="none" normalizeH="0" baseline="0" dirty="0" smtClean="0">
              <a:ln>
                <a:noFill/>
              </a:ln>
              <a:solidFill>
                <a:schemeClr val="tx1"/>
              </a:solidFill>
              <a:effectLst/>
              <a:latin typeface="Arial Black" panose="020B0A040201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Black" panose="020B0A04020102020204" pitchFamily="34" charset="0"/>
              </a:rPr>
              <a:t> </a:t>
            </a:r>
            <a:endParaRPr kumimoji="0" lang="en-US" altLang="en-US" sz="900" b="0" i="0" u="none" strike="noStrike" cap="none" normalizeH="0" baseline="0" dirty="0" smtClean="0">
              <a:ln>
                <a:noFill/>
              </a:ln>
              <a:solidFill>
                <a:schemeClr val="tx1"/>
              </a:solidFill>
              <a:effectLst/>
              <a:latin typeface="Arial Black" panose="020B0A040201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Black" panose="020B0A04020102020204" pitchFamily="34" charset="0"/>
              </a:rPr>
              <a:t>Benefits of the application include the ability to:</a:t>
            </a:r>
            <a:endParaRPr kumimoji="0" lang="en-US" altLang="en-US" sz="900" b="0" i="0" u="none" strike="noStrike" cap="none" normalizeH="0" baseline="0" dirty="0" smtClean="0">
              <a:ln>
                <a:noFill/>
              </a:ln>
              <a:solidFill>
                <a:schemeClr val="tx1"/>
              </a:solidFill>
              <a:effectLst/>
              <a:latin typeface="Arial Black" panose="020B0A040201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Black" panose="020B0A04020102020204" pitchFamily="34" charset="0"/>
              </a:rPr>
              <a:t> </a:t>
            </a:r>
            <a:endParaRPr kumimoji="0" lang="en-US" altLang="en-US" sz="900" b="0" i="0" u="none" strike="noStrike" cap="none" normalizeH="0" baseline="0" dirty="0" smtClean="0">
              <a:ln>
                <a:noFill/>
              </a:ln>
              <a:solidFill>
                <a:schemeClr val="tx1"/>
              </a:solidFill>
              <a:effectLst/>
              <a:latin typeface="Arial Black" panose="020B0A040201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Black" panose="020B0A04020102020204" pitchFamily="34" charset="0"/>
              </a:rPr>
              <a:t>-              Audit in-house estimates before repairs to minimize supplements</a:t>
            </a:r>
            <a:endParaRPr kumimoji="0" lang="en-US" altLang="en-US" sz="900" b="0" i="0" u="none" strike="noStrike" cap="none" normalizeH="0" baseline="0" dirty="0" smtClean="0">
              <a:ln>
                <a:noFill/>
              </a:ln>
              <a:solidFill>
                <a:schemeClr val="tx1"/>
              </a:solidFill>
              <a:effectLst/>
              <a:latin typeface="Arial Black" panose="020B0A040201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Black" panose="020B0A04020102020204" pitchFamily="34" charset="0"/>
              </a:rPr>
              <a:t>-              Audit external insurance estimates to identify overlooked repair procedures</a:t>
            </a:r>
            <a:endParaRPr kumimoji="0" lang="en-US" altLang="en-US" sz="900" b="0" i="0" u="none" strike="noStrike" cap="none" normalizeH="0" baseline="0" dirty="0" smtClean="0">
              <a:ln>
                <a:noFill/>
              </a:ln>
              <a:solidFill>
                <a:schemeClr val="tx1"/>
              </a:solidFill>
              <a:effectLst/>
              <a:latin typeface="Arial Black" panose="020B0A040201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Black" panose="020B0A04020102020204" pitchFamily="34" charset="0"/>
              </a:rPr>
              <a:t>-              Establish consistency and uniformity with multiple users as part of the repair planning process </a:t>
            </a:r>
            <a:endParaRPr kumimoji="0" lang="en-US" altLang="en-US" sz="900" b="0" i="0" u="none" strike="noStrike" cap="none" normalizeH="0" baseline="0" dirty="0" smtClean="0">
              <a:ln>
                <a:noFill/>
              </a:ln>
              <a:solidFill>
                <a:schemeClr val="tx1"/>
              </a:solidFill>
              <a:effectLst/>
              <a:latin typeface="Arial Black" panose="020B0A040201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Black" panose="020B0A04020102020204" pitchFamily="34" charset="0"/>
              </a:rPr>
              <a:t>-              Promote self-training for new employees to write complete and accurate estimates</a:t>
            </a:r>
            <a:endParaRPr kumimoji="0" lang="en-US" altLang="en-US" sz="900" b="0" i="0" u="none" strike="noStrike" cap="none" normalizeH="0" baseline="0" dirty="0" smtClean="0">
              <a:ln>
                <a:noFill/>
              </a:ln>
              <a:solidFill>
                <a:schemeClr val="tx1"/>
              </a:solidFill>
              <a:effectLst/>
              <a:latin typeface="Arial Black" panose="020B0A040201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Black" panose="020B0A04020102020204" pitchFamily="34" charset="0"/>
              </a:rPr>
              <a:t> </a:t>
            </a:r>
            <a:endParaRPr kumimoji="0" lang="en-US" altLang="en-US" sz="900" b="0" i="0" u="none" strike="noStrike" cap="none" normalizeH="0" baseline="0" dirty="0" smtClean="0">
              <a:ln>
                <a:noFill/>
              </a:ln>
              <a:solidFill>
                <a:schemeClr val="tx1"/>
              </a:solidFill>
              <a:effectLst/>
              <a:latin typeface="Arial Black" panose="020B0A040201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222222"/>
                </a:solidFill>
                <a:effectLst/>
                <a:latin typeface="Arial Black" panose="020B0A04020102020204" pitchFamily="34" charset="0"/>
              </a:rPr>
              <a:t>This leading-edge technology will help achieve higher levels of user efficiency and accuracy</a:t>
            </a:r>
          </a:p>
        </p:txBody>
      </p:sp>
      <p:sp>
        <p:nvSpPr>
          <p:cNvPr id="4" name="AutoShape 2" descr="cid:D9593290-ED70-433F-AA28-354E7129664C@1313innovation.com"/>
          <p:cNvSpPr>
            <a:spLocks noChangeAspect="1" noChangeArrowheads="1"/>
          </p:cNvSpPr>
          <p:nvPr/>
        </p:nvSpPr>
        <p:spPr bwMode="auto">
          <a:xfrm>
            <a:off x="123825" y="-931863"/>
            <a:ext cx="4514850" cy="1924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cid:D9593290-ED70-433F-AA28-354E7129664C@1313innovation.com"/>
          <p:cNvSpPr>
            <a:spLocks noChangeAspect="1" noChangeArrowheads="1"/>
          </p:cNvSpPr>
          <p:nvPr/>
        </p:nvSpPr>
        <p:spPr bwMode="auto">
          <a:xfrm>
            <a:off x="138619" y="92075"/>
            <a:ext cx="4514850" cy="1924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cid:D9593290-ED70-433F-AA28-354E7129664C@1313innovation.com"/>
          <p:cNvSpPr>
            <a:spLocks noChangeAspect="1" noChangeArrowheads="1"/>
          </p:cNvSpPr>
          <p:nvPr/>
        </p:nvSpPr>
        <p:spPr bwMode="auto">
          <a:xfrm>
            <a:off x="276225" y="244475"/>
            <a:ext cx="4514850" cy="1924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cid:D9593290-ED70-433F-AA28-354E7129664C@1313innovation.com"/>
          <p:cNvSpPr>
            <a:spLocks noChangeAspect="1" noChangeArrowheads="1"/>
          </p:cNvSpPr>
          <p:nvPr/>
        </p:nvSpPr>
        <p:spPr bwMode="auto">
          <a:xfrm>
            <a:off x="428625" y="396875"/>
            <a:ext cx="4514850" cy="1924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830781"/>
            <a:ext cx="3333750" cy="1056238"/>
          </a:xfrm>
          <a:prstGeom prst="rect">
            <a:avLst/>
          </a:prstGeom>
        </p:spPr>
      </p:pic>
      <p:pic>
        <p:nvPicPr>
          <p:cNvPr id="1033" name="Picture 9" descr="C:\Users\prodesk\Desktop\20_SEMA_NewProductsAward_Winn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4216042"/>
            <a:ext cx="2274094" cy="800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3694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Black" pitchFamily="34" charset="0"/>
              </a:rPr>
              <a:t>Time Shaver Sanding Blocks</a:t>
            </a:r>
            <a:endParaRPr lang="en-US" sz="3600" dirty="0">
              <a:latin typeface="Arial Black" pitchFamily="34" charset="0"/>
            </a:endParaRPr>
          </a:p>
        </p:txBody>
      </p:sp>
      <p:pic>
        <p:nvPicPr>
          <p:cNvPr id="2050" name="Picture 2" descr="Image result for time shaver sanding block">
            <a:hlinkClick r:id="rId2"/>
          </p:cNvPr>
          <p:cNvPicPr>
            <a:picLocks noChangeAspect="1" noChangeArrowheads="1"/>
          </p:cNvPicPr>
          <p:nvPr/>
        </p:nvPicPr>
        <p:blipFill>
          <a:blip r:embed="rId3" cstate="print"/>
          <a:srcRect/>
          <a:stretch>
            <a:fillRect/>
          </a:stretch>
        </p:blipFill>
        <p:spPr bwMode="auto">
          <a:xfrm>
            <a:off x="152400" y="1200150"/>
            <a:ext cx="2895600" cy="1885950"/>
          </a:xfrm>
          <a:prstGeom prst="rect">
            <a:avLst/>
          </a:prstGeom>
          <a:noFill/>
        </p:spPr>
      </p:pic>
      <p:pic>
        <p:nvPicPr>
          <p:cNvPr id="7170" name="Picture 2" descr="Image result for time shaver sanding block">
            <a:hlinkClick r:id="rId4"/>
          </p:cNvPr>
          <p:cNvPicPr>
            <a:picLocks noChangeAspect="1" noChangeArrowheads="1"/>
          </p:cNvPicPr>
          <p:nvPr/>
        </p:nvPicPr>
        <p:blipFill>
          <a:blip r:embed="rId5" cstate="print"/>
          <a:srcRect/>
          <a:stretch>
            <a:fillRect/>
          </a:stretch>
        </p:blipFill>
        <p:spPr bwMode="auto">
          <a:xfrm>
            <a:off x="6096000" y="1123949"/>
            <a:ext cx="2362200" cy="1828801"/>
          </a:xfrm>
          <a:prstGeom prst="rect">
            <a:avLst/>
          </a:prstGeom>
          <a:noFill/>
        </p:spPr>
      </p:pic>
      <p:sp>
        <p:nvSpPr>
          <p:cNvPr id="6" name="TextBox 5"/>
          <p:cNvSpPr txBox="1"/>
          <p:nvPr/>
        </p:nvSpPr>
        <p:spPr>
          <a:xfrm>
            <a:off x="3124200" y="1581150"/>
            <a:ext cx="3124200" cy="2800767"/>
          </a:xfrm>
          <a:prstGeom prst="rect">
            <a:avLst/>
          </a:prstGeom>
          <a:noFill/>
        </p:spPr>
        <p:txBody>
          <a:bodyPr wrap="square" rtlCol="0">
            <a:spAutoFit/>
          </a:bodyPr>
          <a:lstStyle/>
          <a:p>
            <a:pPr>
              <a:buFont typeface="Arial" pitchFamily="34" charset="0"/>
              <a:buChar char="•"/>
            </a:pPr>
            <a:r>
              <a:rPr lang="en-US" sz="1600" dirty="0" smtClean="0">
                <a:latin typeface="Arial Black" panose="020B0A04020102020204" pitchFamily="34" charset="0"/>
              </a:rPr>
              <a:t>4 sheets of sand paper from 9”x 11” </a:t>
            </a:r>
          </a:p>
          <a:p>
            <a:pPr>
              <a:buFont typeface="Arial" pitchFamily="34" charset="0"/>
              <a:buChar char="•"/>
            </a:pPr>
            <a:r>
              <a:rPr lang="en-US" sz="1600" dirty="0" smtClean="0">
                <a:latin typeface="Arial Black" panose="020B0A04020102020204" pitchFamily="34" charset="0"/>
              </a:rPr>
              <a:t>All metal stainless steel-will not rust</a:t>
            </a:r>
          </a:p>
          <a:p>
            <a:pPr>
              <a:buFont typeface="Arial" pitchFamily="34" charset="0"/>
              <a:buChar char="•"/>
            </a:pPr>
            <a:r>
              <a:rPr lang="en-US" sz="1600" dirty="0" smtClean="0">
                <a:latin typeface="Arial Black" panose="020B0A04020102020204" pitchFamily="34" charset="0"/>
              </a:rPr>
              <a:t>Stack 4 sheets at once</a:t>
            </a:r>
          </a:p>
          <a:p>
            <a:pPr>
              <a:buFont typeface="Arial" pitchFamily="34" charset="0"/>
              <a:buChar char="•"/>
            </a:pPr>
            <a:r>
              <a:rPr lang="en-US" sz="1600" dirty="0" smtClean="0">
                <a:latin typeface="Arial Black" panose="020B0A04020102020204" pitchFamily="34" charset="0"/>
              </a:rPr>
              <a:t>Use 2 ¾’ sand paper</a:t>
            </a:r>
          </a:p>
          <a:p>
            <a:pPr>
              <a:buFont typeface="Arial" pitchFamily="34" charset="0"/>
              <a:buChar char="•"/>
            </a:pPr>
            <a:r>
              <a:rPr lang="en-US" sz="1600" dirty="0" smtClean="0">
                <a:latin typeface="Arial Black" panose="020B0A04020102020204" pitchFamily="34" charset="0"/>
              </a:rPr>
              <a:t>Contoured to fit a hand</a:t>
            </a:r>
          </a:p>
          <a:p>
            <a:pPr>
              <a:buFont typeface="Arial" pitchFamily="34" charset="0"/>
              <a:buChar char="•"/>
            </a:pPr>
            <a:r>
              <a:rPr lang="en-US" sz="1600" dirty="0" smtClean="0">
                <a:latin typeface="Arial Black" panose="020B0A04020102020204" pitchFamily="34" charset="0"/>
              </a:rPr>
              <a:t>4 colors to fit different grit sand paper</a:t>
            </a:r>
          </a:p>
          <a:p>
            <a:pPr>
              <a:buFont typeface="Arial" pitchFamily="34" charset="0"/>
              <a:buChar char="•"/>
            </a:pPr>
            <a:r>
              <a:rPr lang="en-US" sz="1600" dirty="0" smtClean="0">
                <a:latin typeface="Arial Black" panose="020B0A04020102020204" pitchFamily="34" charset="0"/>
              </a:rPr>
              <a:t>Spring lock device cuts end waste by nearly 40%</a:t>
            </a:r>
            <a:endParaRPr lang="en-US" sz="1600" dirty="0">
              <a:latin typeface="Arial Black" panose="020B0A04020102020204" pitchFamily="34" charset="0"/>
            </a:endParaRPr>
          </a:p>
        </p:txBody>
      </p:sp>
      <p:sp>
        <p:nvSpPr>
          <p:cNvPr id="3" name="TextBox 2"/>
          <p:cNvSpPr txBox="1"/>
          <p:nvPr/>
        </p:nvSpPr>
        <p:spPr>
          <a:xfrm>
            <a:off x="457200" y="4703861"/>
            <a:ext cx="1505540" cy="307777"/>
          </a:xfrm>
          <a:prstGeom prst="rect">
            <a:avLst/>
          </a:prstGeom>
          <a:noFill/>
        </p:spPr>
        <p:txBody>
          <a:bodyPr wrap="none" rtlCol="0">
            <a:spAutoFit/>
          </a:bodyPr>
          <a:lstStyle/>
          <a:p>
            <a:r>
              <a:rPr lang="en-US" sz="1400" dirty="0" smtClean="0">
                <a:latin typeface="Arial Black" panose="020B0A04020102020204" pitchFamily="34" charset="0"/>
              </a:rPr>
              <a:t>714-974-2531</a:t>
            </a:r>
            <a:endParaRPr lang="en-US" sz="1400"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3600" dirty="0" err="1" smtClean="0">
                <a:latin typeface="Arial Black" pitchFamily="34" charset="0"/>
              </a:rPr>
              <a:t>Evercoat</a:t>
            </a:r>
            <a:r>
              <a:rPr lang="en-US" sz="3600" dirty="0" smtClean="0">
                <a:latin typeface="Arial Black" pitchFamily="34" charset="0"/>
              </a:rPr>
              <a:t> </a:t>
            </a:r>
            <a:r>
              <a:rPr lang="en-US" sz="3600" dirty="0" err="1" smtClean="0">
                <a:latin typeface="Arial Black" pitchFamily="34" charset="0"/>
              </a:rPr>
              <a:t>Optex</a:t>
            </a:r>
            <a:r>
              <a:rPr lang="en-US" sz="3600" dirty="0" smtClean="0">
                <a:latin typeface="Arial Black" pitchFamily="34" charset="0"/>
              </a:rPr>
              <a:t> with built in guide coat.</a:t>
            </a:r>
            <a:endParaRPr lang="en-US" sz="3600" dirty="0">
              <a:latin typeface="Arial Black" pitchFamily="34" charset="0"/>
            </a:endParaRPr>
          </a:p>
        </p:txBody>
      </p:sp>
      <p:pic>
        <p:nvPicPr>
          <p:cNvPr id="10242" name="Picture 2" descr="http://www.evercoat.com/cache/ex_q75_w550_h550_100740_OptexSuperBuild2.png"/>
          <p:cNvPicPr>
            <a:picLocks noChangeAspect="1" noChangeArrowheads="1"/>
          </p:cNvPicPr>
          <p:nvPr/>
        </p:nvPicPr>
        <p:blipFill>
          <a:blip r:embed="rId2" cstate="print"/>
          <a:srcRect/>
          <a:stretch>
            <a:fillRect/>
          </a:stretch>
        </p:blipFill>
        <p:spPr bwMode="auto">
          <a:xfrm>
            <a:off x="838200" y="1352550"/>
            <a:ext cx="2895600" cy="3181350"/>
          </a:xfrm>
          <a:prstGeom prst="rect">
            <a:avLst/>
          </a:prstGeom>
          <a:noFill/>
        </p:spPr>
      </p:pic>
      <p:sp>
        <p:nvSpPr>
          <p:cNvPr id="4" name="Rectangle 3"/>
          <p:cNvSpPr/>
          <p:nvPr/>
        </p:nvSpPr>
        <p:spPr>
          <a:xfrm>
            <a:off x="4038600" y="1581150"/>
            <a:ext cx="4572000" cy="2308324"/>
          </a:xfrm>
          <a:prstGeom prst="rect">
            <a:avLst/>
          </a:prstGeom>
        </p:spPr>
        <p:txBody>
          <a:bodyPr>
            <a:spAutoFit/>
          </a:bodyPr>
          <a:lstStyle/>
          <a:p>
            <a:r>
              <a:rPr lang="en-US" dirty="0" err="1" smtClean="0"/>
              <a:t>Optex</a:t>
            </a:r>
            <a:r>
              <a:rPr lang="en-US" dirty="0" smtClean="0"/>
              <a:t> Super Build 4:1 Primer highlights dents, low spots, scratches, and other surface imperfections while at the same time eliminating the need for messy carbon black powdered guide coats. This 4:1 primer sprays on pink and turns gray as it is sanded, revealing high spots while low spots and scratches remain pink. </a:t>
            </a:r>
            <a:endParaRPr lang="en-US" dirty="0"/>
          </a:p>
        </p:txBody>
      </p:sp>
      <p:sp>
        <p:nvSpPr>
          <p:cNvPr id="2" name="TextBox 1"/>
          <p:cNvSpPr txBox="1"/>
          <p:nvPr/>
        </p:nvSpPr>
        <p:spPr>
          <a:xfrm>
            <a:off x="3887821" y="4629150"/>
            <a:ext cx="1505540" cy="307777"/>
          </a:xfrm>
          <a:prstGeom prst="rect">
            <a:avLst/>
          </a:prstGeom>
          <a:noFill/>
        </p:spPr>
        <p:txBody>
          <a:bodyPr wrap="none" rtlCol="0">
            <a:spAutoFit/>
          </a:bodyPr>
          <a:lstStyle/>
          <a:p>
            <a:r>
              <a:rPr lang="en-US" sz="1400" dirty="0" smtClean="0">
                <a:latin typeface="Arial Black" panose="020B0A04020102020204" pitchFamily="34" charset="0"/>
              </a:rPr>
              <a:t>909-203-0458</a:t>
            </a:r>
            <a:endParaRPr lang="en-US" sz="1400"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Arial Black" pitchFamily="34" charset="0"/>
              </a:rPr>
              <a:t>Reliable Automotive Equipment MEC600</a:t>
            </a:r>
            <a:endParaRPr lang="en-US" sz="3600" dirty="0">
              <a:latin typeface="Arial Black" pitchFamily="34" charset="0"/>
            </a:endParaRPr>
          </a:p>
        </p:txBody>
      </p:sp>
      <p:sp>
        <p:nvSpPr>
          <p:cNvPr id="4" name="Rectangle 3"/>
          <p:cNvSpPr/>
          <p:nvPr/>
        </p:nvSpPr>
        <p:spPr>
          <a:xfrm>
            <a:off x="304800" y="3714750"/>
            <a:ext cx="4572000" cy="1384995"/>
          </a:xfrm>
          <a:prstGeom prst="rect">
            <a:avLst/>
          </a:prstGeom>
        </p:spPr>
        <p:txBody>
          <a:bodyPr wrap="square">
            <a:spAutoFit/>
          </a:bodyPr>
          <a:lstStyle/>
          <a:p>
            <a:r>
              <a:rPr lang="en-US" sz="1200" dirty="0" smtClean="0">
                <a:latin typeface="Arial Black" pitchFamily="34" charset="0"/>
              </a:rPr>
              <a:t>The </a:t>
            </a:r>
            <a:r>
              <a:rPr lang="en-US" sz="1200" b="1" dirty="0" smtClean="0">
                <a:latin typeface="Arial Black" pitchFamily="34" charset="0"/>
              </a:rPr>
              <a:t>MEC600</a:t>
            </a:r>
            <a:r>
              <a:rPr lang="en-US" sz="1200" dirty="0" smtClean="0">
                <a:latin typeface="Arial Black" pitchFamily="34" charset="0"/>
              </a:rPr>
              <a:t> pneumatic milling cutter tool has been designed to open welding seams for easy removal of the outer panels. The adjustable guide of the cutter allows the </a:t>
            </a:r>
            <a:r>
              <a:rPr lang="en-US" sz="1200" b="1" dirty="0" smtClean="0">
                <a:latin typeface="Arial Black" pitchFamily="34" charset="0"/>
              </a:rPr>
              <a:t>MEC600</a:t>
            </a:r>
            <a:r>
              <a:rPr lang="en-US" sz="1200" dirty="0" smtClean="0">
                <a:latin typeface="Arial Black" pitchFamily="34" charset="0"/>
              </a:rPr>
              <a:t> to be easily adjusted to different angular positions of the metal sheets and no damages by preventing the cutter from slipping off the edge.</a:t>
            </a:r>
            <a:endParaRPr lang="en-US" sz="1200" dirty="0">
              <a:latin typeface="Arial Black" pitchFamily="34" charset="0"/>
            </a:endParaRPr>
          </a:p>
        </p:txBody>
      </p:sp>
      <p:sp>
        <p:nvSpPr>
          <p:cNvPr id="5" name="Rectangle 4"/>
          <p:cNvSpPr/>
          <p:nvPr/>
        </p:nvSpPr>
        <p:spPr>
          <a:xfrm>
            <a:off x="5257800" y="1200150"/>
            <a:ext cx="3124200" cy="3539430"/>
          </a:xfrm>
          <a:prstGeom prst="rect">
            <a:avLst/>
          </a:prstGeom>
        </p:spPr>
        <p:txBody>
          <a:bodyPr wrap="square">
            <a:spAutoFit/>
          </a:bodyPr>
          <a:lstStyle/>
          <a:p>
            <a:r>
              <a:rPr lang="en-US" sz="1600" dirty="0" smtClean="0">
                <a:latin typeface="Arial Black" panose="020B0A04020102020204" pitchFamily="34" charset="0"/>
              </a:rPr>
              <a:t>Benefits:</a:t>
            </a:r>
            <a:br>
              <a:rPr lang="en-US" sz="1600" dirty="0" smtClean="0">
                <a:latin typeface="Arial Black" panose="020B0A04020102020204" pitchFamily="34" charset="0"/>
              </a:rPr>
            </a:br>
            <a:r>
              <a:rPr lang="en-US" sz="1600" dirty="0" smtClean="0">
                <a:latin typeface="Arial Black" panose="020B0A04020102020204" pitchFamily="34" charset="0"/>
              </a:rPr>
              <a:t>• milling depth </a:t>
            </a:r>
            <a:r>
              <a:rPr lang="en-US" sz="1600" dirty="0" err="1" smtClean="0">
                <a:latin typeface="Arial Black" panose="020B0A04020102020204" pitchFamily="34" charset="0"/>
              </a:rPr>
              <a:t>stepless</a:t>
            </a:r>
            <a:r>
              <a:rPr lang="en-US" sz="1600" dirty="0" smtClean="0">
                <a:latin typeface="Arial Black" panose="020B0A04020102020204" pitchFamily="34" charset="0"/>
              </a:rPr>
              <a:t> </a:t>
            </a:r>
            <a:r>
              <a:rPr lang="en-US" sz="1600" dirty="0" err="1" smtClean="0">
                <a:latin typeface="Arial Black" panose="020B0A04020102020204" pitchFamily="34" charset="0"/>
              </a:rPr>
              <a:t>adjustablel</a:t>
            </a:r>
            <a:r>
              <a:rPr lang="en-US" sz="1600" dirty="0" smtClean="0">
                <a:latin typeface="Arial Black" panose="020B0A04020102020204" pitchFamily="34" charset="0"/>
              </a:rPr>
              <a:t/>
            </a:r>
            <a:br>
              <a:rPr lang="en-US" sz="1600" dirty="0" smtClean="0">
                <a:latin typeface="Arial Black" panose="020B0A04020102020204" pitchFamily="34" charset="0"/>
              </a:rPr>
            </a:br>
            <a:r>
              <a:rPr lang="en-US" sz="1600" dirty="0" smtClean="0">
                <a:latin typeface="Arial Black" panose="020B0A04020102020204" pitchFamily="34" charset="0"/>
              </a:rPr>
              <a:t>• variable angel positions enable a generally car type application</a:t>
            </a:r>
            <a:br>
              <a:rPr lang="en-US" sz="1600" dirty="0" smtClean="0">
                <a:latin typeface="Arial Black" panose="020B0A04020102020204" pitchFamily="34" charset="0"/>
              </a:rPr>
            </a:br>
            <a:r>
              <a:rPr lang="en-US" sz="1600" dirty="0" smtClean="0">
                <a:latin typeface="Arial Black" panose="020B0A04020102020204" pitchFamily="34" charset="0"/>
              </a:rPr>
              <a:t>• milling depth </a:t>
            </a:r>
            <a:r>
              <a:rPr lang="en-US" sz="1600" dirty="0" err="1" smtClean="0">
                <a:latin typeface="Arial Black" panose="020B0A04020102020204" pitchFamily="34" charset="0"/>
              </a:rPr>
              <a:t>steplessly</a:t>
            </a:r>
            <a:r>
              <a:rPr lang="en-US" sz="1600" dirty="0" smtClean="0">
                <a:latin typeface="Arial Black" panose="020B0A04020102020204" pitchFamily="34" charset="0"/>
              </a:rPr>
              <a:t> adjustable</a:t>
            </a:r>
            <a:br>
              <a:rPr lang="en-US" sz="1600" dirty="0" smtClean="0">
                <a:latin typeface="Arial Black" panose="020B0A04020102020204" pitchFamily="34" charset="0"/>
              </a:rPr>
            </a:br>
            <a:r>
              <a:rPr lang="en-US" sz="1600" dirty="0" smtClean="0">
                <a:latin typeface="Arial Black" panose="020B0A04020102020204" pitchFamily="34" charset="0"/>
              </a:rPr>
              <a:t>• innovative tungsten carbide special milling cutter</a:t>
            </a:r>
            <a:br>
              <a:rPr lang="en-US" sz="1600" dirty="0" smtClean="0">
                <a:latin typeface="Arial Black" panose="020B0A04020102020204" pitchFamily="34" charset="0"/>
              </a:rPr>
            </a:br>
            <a:r>
              <a:rPr lang="en-US" sz="1600" dirty="0" smtClean="0">
                <a:latin typeface="Arial Black" panose="020B0A04020102020204" pitchFamily="34" charset="0"/>
              </a:rPr>
              <a:t>• high work process-secure</a:t>
            </a:r>
            <a:br>
              <a:rPr lang="en-US" sz="1600" dirty="0" smtClean="0">
                <a:latin typeface="Arial Black" panose="020B0A04020102020204" pitchFamily="34" charset="0"/>
              </a:rPr>
            </a:br>
            <a:r>
              <a:rPr lang="en-US" sz="1600" dirty="0" smtClean="0">
                <a:latin typeface="Arial Black" panose="020B0A04020102020204" pitchFamily="34" charset="0"/>
              </a:rPr>
              <a:t>• no flying sparks</a:t>
            </a:r>
            <a:endParaRPr lang="en-US" sz="1600" dirty="0">
              <a:latin typeface="Arial Black" panose="020B0A04020102020204" pitchFamily="34" charset="0"/>
            </a:endParaRPr>
          </a:p>
        </p:txBody>
      </p:sp>
      <p:sp>
        <p:nvSpPr>
          <p:cNvPr id="3" name="TextBox 2"/>
          <p:cNvSpPr txBox="1"/>
          <p:nvPr/>
        </p:nvSpPr>
        <p:spPr>
          <a:xfrm>
            <a:off x="5638800" y="4767901"/>
            <a:ext cx="1505540" cy="307777"/>
          </a:xfrm>
          <a:prstGeom prst="rect">
            <a:avLst/>
          </a:prstGeom>
          <a:noFill/>
        </p:spPr>
        <p:txBody>
          <a:bodyPr wrap="none" rtlCol="0">
            <a:spAutoFit/>
          </a:bodyPr>
          <a:lstStyle/>
          <a:p>
            <a:r>
              <a:rPr lang="en-US" sz="1400" dirty="0" smtClean="0">
                <a:latin typeface="Arial Black" panose="020B0A04020102020204" pitchFamily="34" charset="0"/>
              </a:rPr>
              <a:t>732-495-7900</a:t>
            </a:r>
            <a:endParaRPr lang="en-US" sz="1400" dirty="0">
              <a:latin typeface="Arial Black" panose="020B0A04020102020204" pitchFamily="34" charset="0"/>
            </a:endParaRPr>
          </a:p>
        </p:txBody>
      </p:sp>
      <p:pic>
        <p:nvPicPr>
          <p:cNvPr id="7" name="Picture 2" descr="See the source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535" b="26526"/>
          <a:stretch/>
        </p:blipFill>
        <p:spPr bwMode="auto">
          <a:xfrm>
            <a:off x="457200" y="971550"/>
            <a:ext cx="3086100" cy="259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Arial Black" pitchFamily="34" charset="0"/>
              </a:rPr>
              <a:t>Reliable Automotive Equipment MEC600</a:t>
            </a:r>
            <a:endParaRPr lang="en-US" sz="3600" dirty="0">
              <a:latin typeface="Arial Black" pitchFamily="34" charset="0"/>
            </a:endParaRPr>
          </a:p>
        </p:txBody>
      </p:sp>
      <p:pic>
        <p:nvPicPr>
          <p:cNvPr id="6" name="MEC600 Metal Edge Cutter - English Version (1).wmv">
            <a:hlinkClick r:id="" action="ppaction://media"/>
          </p:cNvPr>
          <p:cNvPicPr>
            <a:picLocks noRot="1" noChangeAspect="1"/>
          </p:cNvPicPr>
          <p:nvPr>
            <a:videoFile r:link="rId1"/>
          </p:nvPr>
        </p:nvPicPr>
        <p:blipFill>
          <a:blip r:embed="rId5" cstate="print"/>
          <a:stretch>
            <a:fillRect/>
          </a:stretch>
        </p:blipFill>
        <p:spPr>
          <a:xfrm>
            <a:off x="1066800" y="1352550"/>
            <a:ext cx="6172200" cy="3505200"/>
          </a:xfrm>
          <a:prstGeom prst="rect">
            <a:avLst/>
          </a:prstGeom>
        </p:spPr>
      </p:pic>
      <p:pic>
        <p:nvPicPr>
          <p:cNvPr id="4" name="Brubeck.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28600" y="33337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6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26160"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err="1" smtClean="0">
                <a:latin typeface="Arial Black" pitchFamily="34" charset="0"/>
              </a:rPr>
              <a:t>Glassbot</a:t>
            </a:r>
            <a:r>
              <a:rPr lang="en-US" sz="3600" dirty="0" smtClean="0">
                <a:latin typeface="Arial Black" pitchFamily="34" charset="0"/>
              </a:rPr>
              <a:t> Quarter window removal system</a:t>
            </a:r>
            <a:endParaRPr lang="en-US" sz="3600" dirty="0">
              <a:latin typeface="Arial Black" pitchFamily="34" charset="0"/>
            </a:endParaRPr>
          </a:p>
        </p:txBody>
      </p:sp>
      <p:pic>
        <p:nvPicPr>
          <p:cNvPr id="4098" name="Picture 2" descr="Image result for glassbot quartermaster">
            <a:hlinkClick r:id="rId2"/>
          </p:cNvPr>
          <p:cNvPicPr>
            <a:picLocks noChangeAspect="1" noChangeArrowheads="1"/>
          </p:cNvPicPr>
          <p:nvPr/>
        </p:nvPicPr>
        <p:blipFill>
          <a:blip r:embed="rId3" cstate="print"/>
          <a:srcRect/>
          <a:stretch>
            <a:fillRect/>
          </a:stretch>
        </p:blipFill>
        <p:spPr bwMode="auto">
          <a:xfrm>
            <a:off x="762000" y="1276350"/>
            <a:ext cx="3810000" cy="3495676"/>
          </a:xfrm>
          <a:prstGeom prst="rect">
            <a:avLst/>
          </a:prstGeom>
          <a:noFill/>
        </p:spPr>
      </p:pic>
      <p:sp>
        <p:nvSpPr>
          <p:cNvPr id="4" name="Rectangle 3"/>
          <p:cNvSpPr/>
          <p:nvPr/>
        </p:nvSpPr>
        <p:spPr>
          <a:xfrm>
            <a:off x="5638800" y="1186010"/>
            <a:ext cx="2819400" cy="3416320"/>
          </a:xfrm>
          <a:prstGeom prst="rect">
            <a:avLst/>
          </a:prstGeom>
        </p:spPr>
        <p:txBody>
          <a:bodyPr wrap="square">
            <a:spAutoFit/>
          </a:bodyPr>
          <a:lstStyle/>
          <a:p>
            <a:r>
              <a:rPr lang="en-US" dirty="0" err="1" smtClean="0">
                <a:latin typeface="Arial Black" panose="020B0A04020102020204" pitchFamily="34" charset="0"/>
              </a:rPr>
              <a:t>Glassbot</a:t>
            </a:r>
            <a:r>
              <a:rPr lang="en-US" dirty="0" smtClean="0">
                <a:latin typeface="Arial Black" panose="020B0A04020102020204" pitchFamily="34" charset="0"/>
              </a:rPr>
              <a:t>® </a:t>
            </a:r>
            <a:r>
              <a:rPr lang="en-US" dirty="0" err="1" smtClean="0">
                <a:latin typeface="Arial Black" panose="020B0A04020102020204" pitchFamily="34" charset="0"/>
              </a:rPr>
              <a:t>QuarterMaster</a:t>
            </a:r>
            <a:r>
              <a:rPr lang="en-US" dirty="0" smtClean="0">
                <a:latin typeface="Arial Black" panose="020B0A04020102020204" pitchFamily="34" charset="0"/>
              </a:rPr>
              <a:t> Anchor one end of cutting element to body of </a:t>
            </a:r>
            <a:r>
              <a:rPr lang="en-US" dirty="0" err="1" smtClean="0">
                <a:latin typeface="Arial Black" panose="020B0A04020102020204" pitchFamily="34" charset="0"/>
              </a:rPr>
              <a:t>QuarterMaster</a:t>
            </a:r>
            <a:r>
              <a:rPr lang="en-US" dirty="0" smtClean="0">
                <a:latin typeface="Arial Black" panose="020B0A04020102020204" pitchFamily="34" charset="0"/>
              </a:rPr>
              <a:t>, insert the other end of the cutting element into the through-bore in shaft. Attach Tip Extension to shaft...</a:t>
            </a:r>
            <a:endParaRPr lang="en-US" dirty="0">
              <a:latin typeface="Arial Black" panose="020B0A04020102020204" pitchFamily="34" charset="0"/>
            </a:endParaRPr>
          </a:p>
        </p:txBody>
      </p:sp>
      <p:sp>
        <p:nvSpPr>
          <p:cNvPr id="3" name="TextBox 2"/>
          <p:cNvSpPr txBox="1"/>
          <p:nvPr/>
        </p:nvSpPr>
        <p:spPr>
          <a:xfrm>
            <a:off x="5334000" y="4618137"/>
            <a:ext cx="1505540" cy="307777"/>
          </a:xfrm>
          <a:prstGeom prst="rect">
            <a:avLst/>
          </a:prstGeom>
          <a:noFill/>
        </p:spPr>
        <p:txBody>
          <a:bodyPr wrap="none" rtlCol="0">
            <a:spAutoFit/>
          </a:bodyPr>
          <a:lstStyle/>
          <a:p>
            <a:r>
              <a:rPr lang="en-US" sz="1400" dirty="0" smtClean="0">
                <a:latin typeface="Arial Black" panose="020B0A04020102020204" pitchFamily="34" charset="0"/>
              </a:rPr>
              <a:t>530-748-8880</a:t>
            </a:r>
            <a:endParaRPr lang="en-US" sz="1400"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Black" pitchFamily="34" charset="0"/>
              </a:rPr>
              <a:t>Dent Fix Nitrogen Generator</a:t>
            </a:r>
            <a:endParaRPr lang="en-US" sz="3600" dirty="0">
              <a:latin typeface="Arial Black" pitchFamily="34" charset="0"/>
            </a:endParaRPr>
          </a:p>
        </p:txBody>
      </p:sp>
      <p:pic>
        <p:nvPicPr>
          <p:cNvPr id="5122" name="Picture 2" descr="Image result for dent fix nitrogen generator">
            <a:hlinkClick r:id="rId2"/>
          </p:cNvPr>
          <p:cNvPicPr>
            <a:picLocks noChangeAspect="1" noChangeArrowheads="1"/>
          </p:cNvPicPr>
          <p:nvPr/>
        </p:nvPicPr>
        <p:blipFill>
          <a:blip r:embed="rId3" cstate="print"/>
          <a:srcRect/>
          <a:stretch>
            <a:fillRect/>
          </a:stretch>
        </p:blipFill>
        <p:spPr bwMode="auto">
          <a:xfrm>
            <a:off x="-228600" y="971550"/>
            <a:ext cx="3505200" cy="3429000"/>
          </a:xfrm>
          <a:prstGeom prst="rect">
            <a:avLst/>
          </a:prstGeom>
          <a:noFill/>
        </p:spPr>
      </p:pic>
      <p:sp>
        <p:nvSpPr>
          <p:cNvPr id="14338" name="AutoShape 2" descr="Image result for nitrogen tan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0" name="AutoShape 4" descr="Image result for nitrogen tan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2" name="AutoShape 6" descr="Image result for nitrogen tank"/>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344" name="Picture 8" descr="Image result for nitrogen tank">
            <a:hlinkClick r:id="rId4"/>
          </p:cNvPr>
          <p:cNvPicPr>
            <a:picLocks noChangeAspect="1" noChangeArrowheads="1"/>
          </p:cNvPicPr>
          <p:nvPr/>
        </p:nvPicPr>
        <p:blipFill>
          <a:blip r:embed="rId5" cstate="print"/>
          <a:srcRect/>
          <a:stretch>
            <a:fillRect/>
          </a:stretch>
        </p:blipFill>
        <p:spPr bwMode="auto">
          <a:xfrm>
            <a:off x="5410200" y="971550"/>
            <a:ext cx="1676401" cy="2057400"/>
          </a:xfrm>
          <a:prstGeom prst="rect">
            <a:avLst/>
          </a:prstGeom>
          <a:noFill/>
        </p:spPr>
      </p:pic>
      <p:sp>
        <p:nvSpPr>
          <p:cNvPr id="8" name="Oval 7"/>
          <p:cNvSpPr/>
          <p:nvPr/>
        </p:nvSpPr>
        <p:spPr>
          <a:xfrm>
            <a:off x="5486400" y="971550"/>
            <a:ext cx="1371600" cy="2133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5638800" y="1276350"/>
            <a:ext cx="990600" cy="17526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276600" y="3181350"/>
            <a:ext cx="4572000" cy="1785104"/>
          </a:xfrm>
          <a:prstGeom prst="rect">
            <a:avLst/>
          </a:prstGeom>
        </p:spPr>
        <p:txBody>
          <a:bodyPr>
            <a:spAutoFit/>
          </a:bodyPr>
          <a:lstStyle/>
          <a:p>
            <a:r>
              <a:rPr lang="en-US" sz="1100" dirty="0" smtClean="0">
                <a:latin typeface="Arial Black" pitchFamily="34" charset="0"/>
              </a:rPr>
              <a:t>Upgrade most brands of Plastic Welder with the DF-EZG1 EZ Nitro Generator and “Ditch the Bottle”, Never Run out of Nitrogen AGAIN! Dent Fix's revolutionary Dual Chamber Separating System transforms your compressed shop air into an endless supply of both regulated &amp; high pressure nitrogen. PLUS you can also fill your customer’s tires with beneficial nitrogen and/or safeguard the internals of your pneumatic tools by powering them with nitrogen from the EZ Nitro Generator!</a:t>
            </a:r>
            <a:endParaRPr lang="en-US" sz="1100" dirty="0">
              <a:latin typeface="Arial Black" pitchFamily="34" charset="0"/>
            </a:endParaRPr>
          </a:p>
        </p:txBody>
      </p:sp>
      <p:sp>
        <p:nvSpPr>
          <p:cNvPr id="3" name="TextBox 2"/>
          <p:cNvSpPr txBox="1"/>
          <p:nvPr/>
        </p:nvSpPr>
        <p:spPr>
          <a:xfrm>
            <a:off x="457200" y="4629150"/>
            <a:ext cx="1505540" cy="307777"/>
          </a:xfrm>
          <a:prstGeom prst="rect">
            <a:avLst/>
          </a:prstGeom>
          <a:noFill/>
        </p:spPr>
        <p:txBody>
          <a:bodyPr wrap="none" rtlCol="0">
            <a:spAutoFit/>
          </a:bodyPr>
          <a:lstStyle/>
          <a:p>
            <a:r>
              <a:rPr lang="en-US" sz="1400" dirty="0" smtClean="0">
                <a:latin typeface="Arial Black" panose="020B0A04020102020204" pitchFamily="34" charset="0"/>
              </a:rPr>
              <a:t>310-349-1940</a:t>
            </a:r>
            <a:endParaRPr lang="en-US" sz="1400"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latin typeface="Arial Black" pitchFamily="34" charset="0"/>
              </a:rPr>
              <a:t>Accuvision</a:t>
            </a:r>
            <a:r>
              <a:rPr lang="en-US" sz="3600" dirty="0" smtClean="0">
                <a:latin typeface="Arial Black" pitchFamily="34" charset="0"/>
              </a:rPr>
              <a:t> 3D measuring</a:t>
            </a:r>
            <a:endParaRPr lang="en-US" sz="3600" dirty="0">
              <a:latin typeface="Arial Black" pitchFamily="34" charset="0"/>
            </a:endParaRPr>
          </a:p>
        </p:txBody>
      </p:sp>
      <p:sp>
        <p:nvSpPr>
          <p:cNvPr id="2050" name="AutoShape 2" descr="Image result for accuvision 3d">
            <a:hlinkClick r:id="rId2"/>
          </p:cNvPr>
          <p:cNvSpPr>
            <a:spLocks noChangeAspect="1" noChangeArrowheads="1"/>
          </p:cNvSpPr>
          <p:nvPr/>
        </p:nvSpPr>
        <p:spPr bwMode="auto">
          <a:xfrm>
            <a:off x="114300" y="-1058863"/>
            <a:ext cx="2057400" cy="22193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Image result for accuvision 3d"/>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4" name="Picture 6" descr="Image result for accuvision 3d">
            <a:hlinkClick r:id="rId3"/>
          </p:cNvPr>
          <p:cNvPicPr>
            <a:picLocks noChangeAspect="1" noChangeArrowheads="1"/>
          </p:cNvPicPr>
          <p:nvPr/>
        </p:nvPicPr>
        <p:blipFill>
          <a:blip r:embed="rId4" cstate="print"/>
          <a:srcRect/>
          <a:stretch>
            <a:fillRect/>
          </a:stretch>
        </p:blipFill>
        <p:spPr bwMode="auto">
          <a:xfrm>
            <a:off x="2057400" y="1428750"/>
            <a:ext cx="4286250" cy="3019425"/>
          </a:xfrm>
          <a:prstGeom prst="rect">
            <a:avLst/>
          </a:prstGeom>
          <a:noFill/>
        </p:spPr>
      </p:pic>
      <p:sp>
        <p:nvSpPr>
          <p:cNvPr id="3" name="TextBox 2"/>
          <p:cNvSpPr txBox="1"/>
          <p:nvPr/>
        </p:nvSpPr>
        <p:spPr>
          <a:xfrm>
            <a:off x="4572000" y="4781550"/>
            <a:ext cx="1505540" cy="307777"/>
          </a:xfrm>
          <a:prstGeom prst="rect">
            <a:avLst/>
          </a:prstGeom>
          <a:noFill/>
        </p:spPr>
        <p:txBody>
          <a:bodyPr wrap="none" rtlCol="0">
            <a:spAutoFit/>
          </a:bodyPr>
          <a:lstStyle/>
          <a:p>
            <a:r>
              <a:rPr lang="en-US" sz="1400" dirty="0" smtClean="0">
                <a:latin typeface="Arial Black" panose="020B0A04020102020204" pitchFamily="34" charset="0"/>
              </a:rPr>
              <a:t>514-694-1113</a:t>
            </a:r>
            <a:endParaRPr lang="en-US" sz="1400" dirty="0">
              <a:latin typeface="Arial Black" panose="020B0A040201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613</TotalTime>
  <Words>539</Words>
  <Application>Microsoft Office PowerPoint</Application>
  <PresentationFormat>On-screen Show (16:9)</PresentationFormat>
  <Paragraphs>70</Paragraphs>
  <Slides>23</Slides>
  <Notes>1</Notes>
  <HiddenSlides>0</HiddenSlides>
  <MMClips>5</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1_Office Theme</vt:lpstr>
      <vt:lpstr>PowerPoint Presentation</vt:lpstr>
      <vt:lpstr>PowerPoint Presentation</vt:lpstr>
      <vt:lpstr>Time Shaver Sanding Blocks</vt:lpstr>
      <vt:lpstr>Evercoat Optex with built in guide coat.</vt:lpstr>
      <vt:lpstr>Reliable Automotive Equipment MEC600</vt:lpstr>
      <vt:lpstr>Reliable Automotive Equipment MEC600</vt:lpstr>
      <vt:lpstr>Glassbot Quarter window removal system</vt:lpstr>
      <vt:lpstr>Dent Fix Nitrogen Generator</vt:lpstr>
      <vt:lpstr>Accuvision 3D measuring</vt:lpstr>
      <vt:lpstr>Accuvision 3D measuring</vt:lpstr>
      <vt:lpstr>IREGA adjustable reversible wrenchs</vt:lpstr>
      <vt:lpstr>CSI Ceram-X Polish </vt:lpstr>
      <vt:lpstr>CSI Ceram-X </vt:lpstr>
      <vt:lpstr>Betec Aluminum Dent Pulling System</vt:lpstr>
      <vt:lpstr>Solderweld Hot Block Heat Absorption Putty</vt:lpstr>
      <vt:lpstr>Vampire Tool Phillips Screw Extractor</vt:lpstr>
      <vt:lpstr>Solder Weld Magnetic  welding blanket</vt:lpstr>
      <vt:lpstr>DFS Fabrication Steady Bar</vt:lpstr>
      <vt:lpstr>Invisible Glass Reach &amp; Clean Tool</vt:lpstr>
      <vt:lpstr>SATA Female Paint Suit</vt:lpstr>
      <vt:lpstr> </vt:lpstr>
      <vt:lpstr>SCRS Blue Print Optimization Tool</vt:lpstr>
      <vt:lpstr>PowerPoint Presentation</vt:lpstr>
    </vt:vector>
  </TitlesOfParts>
  <Company>Windows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SCRS</dc:creator>
  <cp:lastModifiedBy>SCRS</cp:lastModifiedBy>
  <cp:revision>49</cp:revision>
  <dcterms:created xsi:type="dcterms:W3CDTF">2018-07-10T13:38:31Z</dcterms:created>
  <dcterms:modified xsi:type="dcterms:W3CDTF">2020-01-16T00:58:24Z</dcterms:modified>
</cp:coreProperties>
</file>