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257" r:id="rId6"/>
    <p:sldId id="315" r:id="rId7"/>
    <p:sldId id="284" r:id="rId8"/>
    <p:sldId id="288" r:id="rId9"/>
    <p:sldId id="287" r:id="rId10"/>
    <p:sldId id="285" r:id="rId11"/>
    <p:sldId id="323" r:id="rId12"/>
    <p:sldId id="290" r:id="rId13"/>
    <p:sldId id="324" r:id="rId14"/>
    <p:sldId id="291" r:id="rId15"/>
    <p:sldId id="292"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6B9B8-8750-4B62-9C75-5050F1B69465}" v="27" dt="2020-08-25T19:08:01.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5183D-4FA6-4D5F-A7EE-FF16EED99A6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D8D5CDF-A0BC-4991-88B3-7D02D9548EDF}" type="pres">
      <dgm:prSet presAssocID="{0F95183D-4FA6-4D5F-A7EE-FF16EED99A6E}" presName="diagram" presStyleCnt="0">
        <dgm:presLayoutVars>
          <dgm:dir/>
          <dgm:resizeHandles val="exact"/>
        </dgm:presLayoutVars>
      </dgm:prSet>
      <dgm:spPr/>
    </dgm:pt>
  </dgm:ptLst>
  <dgm:cxnLst>
    <dgm:cxn modelId="{2DDD55BD-960B-440F-BC72-F966EC49F51C}" type="presOf" srcId="{0F95183D-4FA6-4D5F-A7EE-FF16EED99A6E}" destId="{4D8D5CDF-A0BC-4991-88B3-7D02D9548ED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66740-01F2-4B54-8197-AFE42D96395B}"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98560-6664-497C-8AE8-D9C729ED5E05}" type="slidenum">
              <a:rPr lang="en-US" smtClean="0"/>
              <a:t>‹#›</a:t>
            </a:fld>
            <a:endParaRPr lang="en-US"/>
          </a:p>
        </p:txBody>
      </p:sp>
    </p:spTree>
    <p:extLst>
      <p:ext uri="{BB962C8B-B14F-4D97-AF65-F5344CB8AC3E}">
        <p14:creationId xmlns:p14="http://schemas.microsoft.com/office/powerpoint/2010/main" val="271967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37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7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 Hand back to Chuck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14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52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06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759977-48EE-4AB9-826B-5D0DC1DDAE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71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97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11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01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48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5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68CBF-210D-4D83-9CEF-9E328BA9FE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05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910D-905B-403C-9F30-8FFC4E636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167D0-0337-4CB6-85FE-92D993194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221A6-45E0-4D8A-AAC3-7B803D851867}"/>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5" name="Footer Placeholder 4">
            <a:extLst>
              <a:ext uri="{FF2B5EF4-FFF2-40B4-BE49-F238E27FC236}">
                <a16:creationId xmlns:a16="http://schemas.microsoft.com/office/drawing/2014/main" id="{B85B58A0-B5CC-4826-8AD2-9B927639F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FBBEA-2D72-49D2-A1C8-205A66EC8A58}"/>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352941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5A85-0ED7-446E-A74C-C904D79EAB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1096A-7099-4416-A605-A0499C70AC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5C262-0C91-4FB2-B3DF-EFE6E64E1E5C}"/>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5" name="Footer Placeholder 4">
            <a:extLst>
              <a:ext uri="{FF2B5EF4-FFF2-40B4-BE49-F238E27FC236}">
                <a16:creationId xmlns:a16="http://schemas.microsoft.com/office/drawing/2014/main" id="{3BD613DA-4F24-4352-80E1-88B24E091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570B9-315F-45F5-AA20-72D4D7C4D0B5}"/>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31571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D2844-9C16-413E-AE5F-96BDC8EF33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06FE74-1525-4BF8-A109-04A1DBA80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84C00-BA7A-4FBA-B75D-BDF95D9D62CC}"/>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5" name="Footer Placeholder 4">
            <a:extLst>
              <a:ext uri="{FF2B5EF4-FFF2-40B4-BE49-F238E27FC236}">
                <a16:creationId xmlns:a16="http://schemas.microsoft.com/office/drawing/2014/main" id="{90152BC8-EA5F-4389-A75C-5216D37F7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B6FCD-B686-423A-B622-7566E3DD10CD}"/>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70341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855194-7507-4E5C-A3C6-794343AB6D97}"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BFC7-0D70-43F6-94CE-49B4BF5529E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566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855194-7507-4E5C-A3C6-794343AB6D97}"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391520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855194-7507-4E5C-A3C6-794343AB6D97}"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BFC7-0D70-43F6-94CE-49B4BF5529E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0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855194-7507-4E5C-A3C6-794343AB6D97}"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1770681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855194-7507-4E5C-A3C6-794343AB6D97}"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153083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855194-7507-4E5C-A3C6-794343AB6D97}"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398086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855194-7507-4E5C-A3C6-794343AB6D97}" type="datetimeFigureOut">
              <a:rPr lang="en-US" smtClean="0"/>
              <a:t>8/25/2020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2934851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855194-7507-4E5C-A3C6-794343AB6D97}" type="datetimeFigureOut">
              <a:rPr lang="en-US" smtClean="0"/>
              <a:t>8/25/2020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8CBFC7-0D70-43F6-94CE-49B4BF5529E8}" type="slidenum">
              <a:rPr lang="en-US" smtClean="0"/>
              <a:t>‹#›</a:t>
            </a:fld>
            <a:endParaRPr lang="en-US"/>
          </a:p>
        </p:txBody>
      </p:sp>
    </p:spTree>
    <p:extLst>
      <p:ext uri="{BB962C8B-B14F-4D97-AF65-F5344CB8AC3E}">
        <p14:creationId xmlns:p14="http://schemas.microsoft.com/office/powerpoint/2010/main" val="221318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8764-002E-41E3-AD1A-B1FEDA9B4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8B2D0-0C72-452C-A33F-D72BD4099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72B47-34B4-403E-A04F-05BE8F4F3630}"/>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5" name="Footer Placeholder 4">
            <a:extLst>
              <a:ext uri="{FF2B5EF4-FFF2-40B4-BE49-F238E27FC236}">
                <a16:creationId xmlns:a16="http://schemas.microsoft.com/office/drawing/2014/main" id="{8C7A10B2-6A5A-4662-8D38-950A6AEF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3542D-1A07-40D0-B443-E03D0762100F}"/>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1585422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855194-7507-4E5C-A3C6-794343AB6D97}"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189155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855194-7507-4E5C-A3C6-794343AB6D97}"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984282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855194-7507-4E5C-A3C6-794343AB6D97}"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BFC7-0D70-43F6-94CE-49B4BF5529E8}" type="slidenum">
              <a:rPr lang="en-US" smtClean="0"/>
              <a:t>‹#›</a:t>
            </a:fld>
            <a:endParaRPr lang="en-US"/>
          </a:p>
        </p:txBody>
      </p:sp>
    </p:spTree>
    <p:extLst>
      <p:ext uri="{BB962C8B-B14F-4D97-AF65-F5344CB8AC3E}">
        <p14:creationId xmlns:p14="http://schemas.microsoft.com/office/powerpoint/2010/main" val="347915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91200" y="1036021"/>
            <a:ext cx="609600" cy="441325"/>
          </a:xfrm>
        </p:spPr>
        <p:txBody>
          <a:bodyPr/>
          <a:lstStyle/>
          <a:p>
            <a:fld id="{90CB070E-9F48-40DB-955F-BBE517799BCC}" type="slidenum">
              <a:rPr lang="en-US" smtClean="0"/>
              <a:t>‹#›</a:t>
            </a:fld>
            <a:endParaRPr lang="en-US"/>
          </a:p>
        </p:txBody>
      </p:sp>
      <p:sp>
        <p:nvSpPr>
          <p:cNvPr id="7" name="Subtitle 2"/>
          <p:cNvSpPr>
            <a:spLocks noGrp="1"/>
          </p:cNvSpPr>
          <p:nvPr>
            <p:ph type="body" idx="4294967295"/>
          </p:nvPr>
        </p:nvSpPr>
        <p:spPr>
          <a:xfrm>
            <a:off x="406400" y="1600200"/>
            <a:ext cx="11379200" cy="4191000"/>
          </a:xfrm>
        </p:spPr>
        <p:txBody>
          <a:bodyPr/>
          <a:lstStyle>
            <a:lvl1pPr marL="0" indent="0">
              <a:buNone/>
              <a:defRPr/>
            </a:lvl1pPr>
          </a:lstStyle>
          <a:p>
            <a:pPr marL="0" indent="0">
              <a:buNone/>
            </a:pPr>
            <a:r>
              <a:rPr lang="en-US" dirty="0"/>
              <a:t>Content</a:t>
            </a:r>
          </a:p>
          <a:p>
            <a:r>
              <a:rPr lang="en-US" dirty="0"/>
              <a:t>bullet 1</a:t>
            </a:r>
          </a:p>
          <a:p>
            <a:r>
              <a:rPr lang="en-US" dirty="0"/>
              <a:t>bullet 2</a:t>
            </a:r>
          </a:p>
        </p:txBody>
      </p:sp>
      <p:sp>
        <p:nvSpPr>
          <p:cNvPr id="4" name="Title 3"/>
          <p:cNvSpPr>
            <a:spLocks noGrp="1"/>
          </p:cNvSpPr>
          <p:nvPr>
            <p:ph type="title" hasCustomPrompt="1"/>
          </p:nvPr>
        </p:nvSpPr>
        <p:spPr/>
        <p:txBody>
          <a:bodyPr/>
          <a:lstStyle>
            <a:lvl1pPr algn="l">
              <a:defRPr>
                <a:solidFill>
                  <a:srgbClr val="2C3D94"/>
                </a:solidFill>
              </a:defRPr>
            </a:lvl1pPr>
          </a:lstStyle>
          <a:p>
            <a:r>
              <a:rPr lang="en-US" dirty="0"/>
              <a:t>Presentation Title</a:t>
            </a:r>
          </a:p>
        </p:txBody>
      </p:sp>
    </p:spTree>
    <p:extLst>
      <p:ext uri="{BB962C8B-B14F-4D97-AF65-F5344CB8AC3E}">
        <p14:creationId xmlns:p14="http://schemas.microsoft.com/office/powerpoint/2010/main" val="116799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E227-1FBC-49C8-933C-922B58685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E714BE-1A37-4F88-9FC4-463A57AFF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3053B-4A48-4276-8F46-0A2DD4AFBD08}"/>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5" name="Footer Placeholder 4">
            <a:extLst>
              <a:ext uri="{FF2B5EF4-FFF2-40B4-BE49-F238E27FC236}">
                <a16:creationId xmlns:a16="http://schemas.microsoft.com/office/drawing/2014/main" id="{914ED475-6F4F-4825-AA8F-F11A699D2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644C6-D38E-49FC-A0F2-83F59DB6764E}"/>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370728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E104-06AA-41FD-B626-F30C097E0C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A34CC-8C33-4186-A6E3-E7125BFE97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5B434B-B970-44F5-96A7-7D879C35CB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761F59-C2F3-44D0-BEEE-4FA3B60AB381}"/>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6" name="Footer Placeholder 5">
            <a:extLst>
              <a:ext uri="{FF2B5EF4-FFF2-40B4-BE49-F238E27FC236}">
                <a16:creationId xmlns:a16="http://schemas.microsoft.com/office/drawing/2014/main" id="{B83B05D8-3D2A-44EF-BA2E-D6CBFBC7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F8DBC-8697-431F-93F8-781552F05C19}"/>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226757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6AD6-DAAD-4A9D-8A62-18ADD3DDA2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C3571A-CEBC-4CFD-B2EE-B85AC9DD7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6703A-05D7-4F4A-8888-C4067D9CF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36AC7-2BE0-423C-B0F2-FC232E52C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51343-63D5-4F0A-A278-AD7C01F509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EA8CFA-8A4A-4F54-90EC-661D76D014A1}"/>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8" name="Footer Placeholder 7">
            <a:extLst>
              <a:ext uri="{FF2B5EF4-FFF2-40B4-BE49-F238E27FC236}">
                <a16:creationId xmlns:a16="http://schemas.microsoft.com/office/drawing/2014/main" id="{A30A9854-7431-48CB-8D2E-64D4EE6990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688423-6498-4D15-9772-22DEB098B70C}"/>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373689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3B14-198E-4B21-BEAB-4D6A518A6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700B9F-1E2F-44ED-A037-4818C9A5C0A7}"/>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4" name="Footer Placeholder 3">
            <a:extLst>
              <a:ext uri="{FF2B5EF4-FFF2-40B4-BE49-F238E27FC236}">
                <a16:creationId xmlns:a16="http://schemas.microsoft.com/office/drawing/2014/main" id="{CE3EF7A8-A841-46E1-A680-4E80A9651C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34006-AB9E-4205-BB6B-63833B24E523}"/>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263541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870D4-067A-4FE1-9078-D87A1736CC38}"/>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3" name="Footer Placeholder 2">
            <a:extLst>
              <a:ext uri="{FF2B5EF4-FFF2-40B4-BE49-F238E27FC236}">
                <a16:creationId xmlns:a16="http://schemas.microsoft.com/office/drawing/2014/main" id="{D1DA770A-8EB7-426D-9B04-9FA25791A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95A27-68AB-470A-8AF4-1D2400287D4C}"/>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178293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F4B0-9C30-4838-B29D-034DF3F29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42488F-828C-4BB6-A978-78DEFCE92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531D1-BD8C-4A7A-9411-80B9A5C58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94E8A-C988-437C-A524-A7C232044247}"/>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6" name="Footer Placeholder 5">
            <a:extLst>
              <a:ext uri="{FF2B5EF4-FFF2-40B4-BE49-F238E27FC236}">
                <a16:creationId xmlns:a16="http://schemas.microsoft.com/office/drawing/2014/main" id="{EF70C202-57F1-4305-9201-D9F3755E6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50CFB-B7A7-4B85-A288-E8D20BB9FDFC}"/>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95337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CAA8-CA03-45BD-A593-EC8961D9F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DB38EA-141A-45DB-8E1C-37F9BC704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F88F69-582E-4C79-AB0E-74402A61C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E8C45-28F5-4410-A81F-54B4873E63D8}"/>
              </a:ext>
            </a:extLst>
          </p:cNvPr>
          <p:cNvSpPr>
            <a:spLocks noGrp="1"/>
          </p:cNvSpPr>
          <p:nvPr>
            <p:ph type="dt" sz="half" idx="10"/>
          </p:nvPr>
        </p:nvSpPr>
        <p:spPr/>
        <p:txBody>
          <a:bodyPr/>
          <a:lstStyle/>
          <a:p>
            <a:fld id="{99D900B3-3C3D-4793-9A1F-C8AE2415D3B7}" type="datetimeFigureOut">
              <a:rPr lang="en-US" smtClean="0"/>
              <a:t>8/25/2020</a:t>
            </a:fld>
            <a:endParaRPr lang="en-US"/>
          </a:p>
        </p:txBody>
      </p:sp>
      <p:sp>
        <p:nvSpPr>
          <p:cNvPr id="6" name="Footer Placeholder 5">
            <a:extLst>
              <a:ext uri="{FF2B5EF4-FFF2-40B4-BE49-F238E27FC236}">
                <a16:creationId xmlns:a16="http://schemas.microsoft.com/office/drawing/2014/main" id="{1EFFEDCF-1D5E-42F6-9114-644F68AA8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85827-678E-4137-87AA-3A79BC491650}"/>
              </a:ext>
            </a:extLst>
          </p:cNvPr>
          <p:cNvSpPr>
            <a:spLocks noGrp="1"/>
          </p:cNvSpPr>
          <p:nvPr>
            <p:ph type="sldNum" sz="quarter" idx="12"/>
          </p:nvPr>
        </p:nvSpPr>
        <p:spPr/>
        <p:txBody>
          <a:bodyPr/>
          <a:lstStyle/>
          <a:p>
            <a:fld id="{4F9237A3-6452-41C0-81F4-1CC35344A880}" type="slidenum">
              <a:rPr lang="en-US" smtClean="0"/>
              <a:t>‹#›</a:t>
            </a:fld>
            <a:endParaRPr lang="en-US"/>
          </a:p>
        </p:txBody>
      </p:sp>
    </p:spTree>
    <p:extLst>
      <p:ext uri="{BB962C8B-B14F-4D97-AF65-F5344CB8AC3E}">
        <p14:creationId xmlns:p14="http://schemas.microsoft.com/office/powerpoint/2010/main" val="56340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000F-4C16-4248-9793-9F4E8F879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EB0C2-2952-4E3A-8A83-45EDB21F3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5DC16-42B7-4B3E-8C32-3C0518EDB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900B3-3C3D-4793-9A1F-C8AE2415D3B7}" type="datetimeFigureOut">
              <a:rPr lang="en-US" smtClean="0"/>
              <a:t>8/25/2020</a:t>
            </a:fld>
            <a:endParaRPr lang="en-US"/>
          </a:p>
        </p:txBody>
      </p:sp>
      <p:sp>
        <p:nvSpPr>
          <p:cNvPr id="5" name="Footer Placeholder 4">
            <a:extLst>
              <a:ext uri="{FF2B5EF4-FFF2-40B4-BE49-F238E27FC236}">
                <a16:creationId xmlns:a16="http://schemas.microsoft.com/office/drawing/2014/main" id="{E4AF8BF1-FBEE-47EA-806A-69DA29C43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D379DE-CCC6-43C3-8E29-022AFE61D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237A3-6452-41C0-81F4-1CC35344A880}" type="slidenum">
              <a:rPr lang="en-US" smtClean="0"/>
              <a:t>‹#›</a:t>
            </a:fld>
            <a:endParaRPr lang="en-US"/>
          </a:p>
        </p:txBody>
      </p:sp>
    </p:spTree>
    <p:extLst>
      <p:ext uri="{BB962C8B-B14F-4D97-AF65-F5344CB8AC3E}">
        <p14:creationId xmlns:p14="http://schemas.microsoft.com/office/powerpoint/2010/main" val="17626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855194-7507-4E5C-A3C6-794343AB6D97}" type="datetimeFigureOut">
              <a:rPr lang="en-US" smtClean="0"/>
              <a:t>8/25/2020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8CBFC7-0D70-43F6-94CE-49B4BF5529E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60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hyperlink" Target="http://www.ciclink.com/automotive-scan-diagnostics-calibration-and-programmi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C4AA5-5710-42AE-92A5-1A8298966DBE}"/>
              </a:ext>
            </a:extLst>
          </p:cNvPr>
          <p:cNvPicPr>
            <a:picLocks noChangeAspect="1"/>
          </p:cNvPicPr>
          <p:nvPr/>
        </p:nvPicPr>
        <p:blipFill rotWithShape="1">
          <a:blip r:embed="rId3">
            <a:extLst>
              <a:ext uri="{28A0092B-C50C-407E-A947-70E740481C1C}">
                <a14:useLocalDpi xmlns:a14="http://schemas.microsoft.com/office/drawing/2010/main" val="0"/>
              </a:ext>
            </a:extLst>
          </a:blip>
          <a:srcRect l="5033" t="9984" r="5664"/>
          <a:stretch/>
        </p:blipFill>
        <p:spPr>
          <a:xfrm>
            <a:off x="287322" y="343548"/>
            <a:ext cx="6641061" cy="1275527"/>
          </a:xfrm>
          <a:prstGeom prst="rect">
            <a:avLst/>
          </a:prstGeom>
        </p:spPr>
      </p:pic>
      <p:sp>
        <p:nvSpPr>
          <p:cNvPr id="6" name="Title 1">
            <a:extLst>
              <a:ext uri="{FF2B5EF4-FFF2-40B4-BE49-F238E27FC236}">
                <a16:creationId xmlns:a16="http://schemas.microsoft.com/office/drawing/2014/main" id="{54899083-694E-4BB9-92C1-62B40E65E2A5}"/>
              </a:ext>
            </a:extLst>
          </p:cNvPr>
          <p:cNvSpPr txBox="1">
            <a:spLocks/>
          </p:cNvSpPr>
          <p:nvPr/>
        </p:nvSpPr>
        <p:spPr>
          <a:xfrm>
            <a:off x="1003043" y="1619476"/>
            <a:ext cx="10185913" cy="25502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8000" b="1" i="0" u="none" strike="noStrike" kern="1200" cap="none" spc="-50" normalizeH="0" baseline="0" noProof="0" dirty="0">
              <a:ln>
                <a:noFill/>
              </a:ln>
              <a:solidFill>
                <a:srgbClr val="2C3D94"/>
              </a:solidFill>
              <a:effectLst/>
              <a:uLnTx/>
              <a:uFillTx/>
              <a:latin typeface="Calibri Light" panose="020F0302020204030204"/>
              <a:ea typeface="+mj-ea"/>
              <a:cs typeface="+mj-cs"/>
            </a:endParaRPr>
          </a:p>
        </p:txBody>
      </p:sp>
      <p:sp>
        <p:nvSpPr>
          <p:cNvPr id="3" name="Rectangle 2">
            <a:extLst>
              <a:ext uri="{FF2B5EF4-FFF2-40B4-BE49-F238E27FC236}">
                <a16:creationId xmlns:a16="http://schemas.microsoft.com/office/drawing/2014/main" id="{B8A69923-4262-4E99-9755-E3768EF02815}"/>
              </a:ext>
            </a:extLst>
          </p:cNvPr>
          <p:cNvSpPr/>
          <p:nvPr/>
        </p:nvSpPr>
        <p:spPr>
          <a:xfrm>
            <a:off x="1003043" y="1772042"/>
            <a:ext cx="9661320" cy="1613775"/>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200"/>
              </a:spcAft>
              <a:buClr>
                <a:srgbClr val="002060"/>
              </a:buClr>
              <a:buSzPct val="100000"/>
              <a:buFontTx/>
              <a:buNone/>
              <a:tabLst/>
              <a:defRPr/>
            </a:pPr>
            <a:r>
              <a:rPr kumimoji="0" lang="en-US" sz="3600" b="1" i="0" u="none" strike="noStrike" kern="1200" cap="none" spc="250" normalizeH="0" baseline="0" noProof="0" dirty="0">
                <a:ln>
                  <a:noFill/>
                </a:ln>
                <a:solidFill>
                  <a:srgbClr val="002060">
                    <a:lumMod val="90000"/>
                    <a:lumOff val="10000"/>
                  </a:srgbClr>
                </a:solidFill>
                <a:effectLst/>
                <a:uLnTx/>
                <a:uFillTx/>
                <a:latin typeface="Calibri" panose="020F0502020204030204"/>
                <a:ea typeface="+mn-ea"/>
                <a:cs typeface="+mn-cs"/>
              </a:rPr>
              <a:t>ADAS Calibrations Workflow</a:t>
            </a:r>
          </a:p>
          <a:p>
            <a:pPr marL="0" marR="0" lvl="0" indent="0" algn="ctr" defTabSz="914400" rtl="0" eaLnBrk="1" fontAlgn="auto" latinLnBrk="0" hangingPunct="1">
              <a:lnSpc>
                <a:spcPct val="90000"/>
              </a:lnSpc>
              <a:spcBef>
                <a:spcPts val="0"/>
              </a:spcBef>
              <a:spcAft>
                <a:spcPts val="200"/>
              </a:spcAft>
              <a:buClr>
                <a:srgbClr val="002060"/>
              </a:buClr>
              <a:buSzPct val="100000"/>
              <a:buFontTx/>
              <a:buNone/>
              <a:tabLst/>
              <a:defRPr/>
            </a:pPr>
            <a:r>
              <a:rPr kumimoji="0" lang="en-US" sz="3600" b="1" i="0" u="none" strike="noStrike" kern="1200" cap="none" spc="250" normalizeH="0" baseline="0" noProof="0" dirty="0">
                <a:ln>
                  <a:noFill/>
                </a:ln>
                <a:solidFill>
                  <a:srgbClr val="002060">
                    <a:lumMod val="90000"/>
                    <a:lumOff val="10000"/>
                  </a:srgbClr>
                </a:solidFill>
                <a:effectLst/>
                <a:uLnTx/>
                <a:uFillTx/>
                <a:latin typeface="Calibri" panose="020F0502020204030204"/>
                <a:ea typeface="+mn-ea"/>
                <a:cs typeface="+mn-cs"/>
              </a:rPr>
              <a:t>The Value of a Standardized Industry Process</a:t>
            </a:r>
          </a:p>
        </p:txBody>
      </p:sp>
      <p:sp>
        <p:nvSpPr>
          <p:cNvPr id="7" name="TextBox 6">
            <a:extLst>
              <a:ext uri="{FF2B5EF4-FFF2-40B4-BE49-F238E27FC236}">
                <a16:creationId xmlns:a16="http://schemas.microsoft.com/office/drawing/2014/main" id="{D2C4465B-35A4-4919-B64A-04A3A41F4CDC}"/>
              </a:ext>
            </a:extLst>
          </p:cNvPr>
          <p:cNvSpPr txBox="1"/>
          <p:nvPr/>
        </p:nvSpPr>
        <p:spPr>
          <a:xfrm>
            <a:off x="670631" y="3514352"/>
            <a:ext cx="10603683" cy="23391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lumMod val="90000"/>
                    <a:lumOff val="10000"/>
                  </a:srgbClr>
                </a:solidFill>
                <a:effectLst/>
                <a:uLnTx/>
                <a:uFillTx/>
                <a:latin typeface="Calibri" panose="020F0502020204030204"/>
                <a:ea typeface="+mn-ea"/>
                <a:cs typeface="+mn-cs"/>
              </a:rPr>
              <a:t>Presented by: Emerging Technologies Committee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lumMod val="90000"/>
                  <a:lumOff val="1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lumMod val="90000"/>
                    <a:lumOff val="10000"/>
                  </a:srgbClr>
                </a:solidFill>
                <a:effectLst/>
                <a:uLnTx/>
                <a:uFillTx/>
                <a:latin typeface="Calibri" panose="020F0502020204030204"/>
                <a:ea typeface="+mn-ea"/>
                <a:cs typeface="+mn-cs"/>
              </a:rPr>
              <a:t>Chuck Olsen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lumMod val="90000"/>
                    <a:lumOff val="10000"/>
                  </a:srgbClr>
                </a:solidFill>
                <a:effectLst/>
                <a:uLnTx/>
                <a:uFillTx/>
                <a:latin typeface="Calibri" panose="020F0502020204030204"/>
                <a:ea typeface="+mn-ea"/>
                <a:cs typeface="+mn-cs"/>
              </a:rPr>
              <a:t>Darrell Amberson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lumMod val="90000"/>
                    <a:lumOff val="10000"/>
                  </a:srgbClr>
                </a:solidFill>
                <a:effectLst/>
                <a:uLnTx/>
                <a:uFillTx/>
                <a:latin typeface="Calibri" panose="020F0502020204030204"/>
                <a:ea typeface="+mn-ea"/>
                <a:cs typeface="+mn-cs"/>
              </a:rPr>
              <a:t>Gene Lopez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4119F9BF-31B1-4CE9-9A1A-F9B1E995D44D}"/>
              </a:ext>
            </a:extLst>
          </p:cNvPr>
          <p:cNvCxnSpPr>
            <a:cxnSpLocks/>
          </p:cNvCxnSpPr>
          <p:nvPr/>
        </p:nvCxnSpPr>
        <p:spPr>
          <a:xfrm>
            <a:off x="1003043" y="2308194"/>
            <a:ext cx="10058534"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C9F26DC8-C47A-43D7-B4F3-5DBA54D4EBAD}"/>
              </a:ext>
            </a:extLst>
          </p:cNvPr>
          <p:cNvPicPr>
            <a:picLocks noChangeAspect="1"/>
          </p:cNvPicPr>
          <p:nvPr/>
        </p:nvPicPr>
        <p:blipFill>
          <a:blip r:embed="rId4"/>
          <a:stretch>
            <a:fillRect/>
          </a:stretch>
        </p:blipFill>
        <p:spPr>
          <a:xfrm>
            <a:off x="1003043" y="4591974"/>
            <a:ext cx="2901445" cy="1370775"/>
          </a:xfrm>
          <a:prstGeom prst="rect">
            <a:avLst/>
          </a:prstGeom>
        </p:spPr>
      </p:pic>
      <p:pic>
        <p:nvPicPr>
          <p:cNvPr id="8" name="Picture 7">
            <a:extLst>
              <a:ext uri="{FF2B5EF4-FFF2-40B4-BE49-F238E27FC236}">
                <a16:creationId xmlns:a16="http://schemas.microsoft.com/office/drawing/2014/main" id="{5B318261-1FED-421D-A83A-16FADD160979}"/>
              </a:ext>
            </a:extLst>
          </p:cNvPr>
          <p:cNvPicPr>
            <a:picLocks noChangeAspect="1"/>
          </p:cNvPicPr>
          <p:nvPr/>
        </p:nvPicPr>
        <p:blipFill>
          <a:blip r:embed="rId5"/>
          <a:stretch>
            <a:fillRect/>
          </a:stretch>
        </p:blipFill>
        <p:spPr>
          <a:xfrm>
            <a:off x="8814725" y="4512726"/>
            <a:ext cx="2097206" cy="1469263"/>
          </a:xfrm>
          <a:prstGeom prst="rect">
            <a:avLst/>
          </a:prstGeom>
        </p:spPr>
      </p:pic>
    </p:spTree>
    <p:extLst>
      <p:ext uri="{BB962C8B-B14F-4D97-AF65-F5344CB8AC3E}">
        <p14:creationId xmlns:p14="http://schemas.microsoft.com/office/powerpoint/2010/main" val="258240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98DC8-6B67-40C1-948C-5073F1F5977D}"/>
              </a:ext>
            </a:extLst>
          </p:cNvPr>
          <p:cNvSpPr>
            <a:spLocks noGrp="1"/>
          </p:cNvSpPr>
          <p:nvPr>
            <p:ph type="title"/>
          </p:nvPr>
        </p:nvSpPr>
        <p:spPr>
          <a:xfrm>
            <a:off x="849362" y="338331"/>
            <a:ext cx="3430554" cy="586408"/>
          </a:xfrm>
        </p:spPr>
        <p:txBody>
          <a:bodyPr/>
          <a:lstStyle/>
          <a:p>
            <a:r>
              <a:rPr lang="en-US" b="1" dirty="0">
                <a:solidFill>
                  <a:srgbClr val="2C3D94"/>
                </a:solidFill>
              </a:rPr>
              <a:t>Workflow Steps 4-8</a:t>
            </a:r>
          </a:p>
        </p:txBody>
      </p:sp>
      <p:sp>
        <p:nvSpPr>
          <p:cNvPr id="5" name="Text Placeholder 5">
            <a:extLst>
              <a:ext uri="{FF2B5EF4-FFF2-40B4-BE49-F238E27FC236}">
                <a16:creationId xmlns:a16="http://schemas.microsoft.com/office/drawing/2014/main" id="{8D0EB6B6-4A27-41E3-BDAF-41AB4FF3A190}"/>
              </a:ext>
            </a:extLst>
          </p:cNvPr>
          <p:cNvSpPr>
            <a:spLocks noGrp="1"/>
          </p:cNvSpPr>
          <p:nvPr>
            <p:ph type="body" sz="half" idx="2"/>
          </p:nvPr>
        </p:nvSpPr>
        <p:spPr>
          <a:xfrm>
            <a:off x="434728" y="1158648"/>
            <a:ext cx="4489704" cy="5202928"/>
          </a:xfrm>
          <a:solidFill>
            <a:schemeClr val="accent1">
              <a:lumMod val="20000"/>
              <a:lumOff val="80000"/>
            </a:schemeClr>
          </a:solidFill>
          <a:ln>
            <a:solidFill>
              <a:srgbClr val="2C3D94"/>
            </a:solidFill>
          </a:ln>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rPr>
              <a:t>STEP 4</a:t>
            </a:r>
            <a:r>
              <a:rPr lang="en-US" sz="1200" dirty="0">
                <a:solidFill>
                  <a:srgbClr val="000000"/>
                </a:solidFill>
                <a:ea typeface="Calibri" panose="020F0502020204030204" pitchFamily="34" charset="0"/>
              </a:rPr>
              <a:t> –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Document DTCs and the Assessment</a:t>
            </a:r>
            <a:endParaRPr lang="en-US" sz="1200" dirty="0">
              <a:ea typeface="Calibri" panose="020F0502020204030204" pitchFamily="34" charset="0"/>
            </a:endParaRPr>
          </a:p>
          <a:p>
            <a:pPr marL="228600" marR="0">
              <a:lnSpc>
                <a:spcPct val="115000"/>
              </a:lnSpc>
              <a:spcBef>
                <a:spcPts val="0"/>
              </a:spcBef>
              <a:spcAft>
                <a:spcPts val="0"/>
              </a:spcAft>
            </a:pPr>
            <a:r>
              <a:rPr lang="en-US" sz="1200" dirty="0">
                <a:solidFill>
                  <a:srgbClr val="000000"/>
                </a:solidFill>
                <a:ea typeface="Calibri" panose="020F0502020204030204" pitchFamily="34" charset="0"/>
              </a:rPr>
              <a:t> </a:t>
            </a:r>
            <a:endParaRPr lang="en-US" sz="1200" dirty="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rPr>
              <a:t>STEP 5</a:t>
            </a:r>
            <a:r>
              <a:rPr lang="en-US" sz="1200" dirty="0">
                <a:solidFill>
                  <a:srgbClr val="000000"/>
                </a:solidFill>
                <a:ea typeface="Calibri" panose="020F0502020204030204" pitchFamily="34" charset="0"/>
              </a:rPr>
              <a:t> –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Document Initialization, Programming, and Module Setup Processes using OEM Procedures (e.g., for modules), if needed</a:t>
            </a:r>
            <a:endParaRPr lang="en-US" sz="1200" dirty="0">
              <a:ea typeface="Calibri" panose="020F0502020204030204" pitchFamily="34" charset="0"/>
            </a:endParaRPr>
          </a:p>
          <a:p>
            <a:pPr marL="228600" marR="0">
              <a:lnSpc>
                <a:spcPct val="115000"/>
              </a:lnSpc>
              <a:spcBef>
                <a:spcPts val="0"/>
              </a:spcBef>
              <a:spcAft>
                <a:spcPts val="0"/>
              </a:spcAft>
            </a:pPr>
            <a:r>
              <a:rPr lang="en-US" sz="1200" dirty="0">
                <a:solidFill>
                  <a:srgbClr val="000000"/>
                </a:solidFill>
                <a:ea typeface="Calibri" panose="020F0502020204030204" pitchFamily="34" charset="0"/>
              </a:rPr>
              <a:t> </a:t>
            </a:r>
            <a:endParaRPr lang="en-US" sz="1200" dirty="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rPr>
              <a:t>STEP 6</a:t>
            </a:r>
            <a:r>
              <a:rPr lang="en-US" sz="1200" dirty="0">
                <a:solidFill>
                  <a:srgbClr val="000000"/>
                </a:solidFill>
                <a:ea typeface="Calibri" panose="020F0502020204030204" pitchFamily="34" charset="0"/>
              </a:rPr>
              <a:t> –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Document DTCs (Document Scan Results) - Virtual Printout (*.pdf, *.jpg, etc.)  of all the DTCs and all the modules tested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Research Results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Document Required Repair Procedures</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Note: Calibration or re-learn may or may not be reported via DTCs (vehicle specific) </a:t>
            </a:r>
            <a:endParaRPr lang="en-US" sz="1200" dirty="0">
              <a:ea typeface="Calibri" panose="020F0502020204030204" pitchFamily="34" charset="0"/>
            </a:endParaRPr>
          </a:p>
          <a:p>
            <a:pPr marL="228600" marR="0">
              <a:lnSpc>
                <a:spcPct val="115000"/>
              </a:lnSpc>
              <a:spcBef>
                <a:spcPts val="0"/>
              </a:spcBef>
              <a:spcAft>
                <a:spcPts val="0"/>
              </a:spcAft>
            </a:pPr>
            <a:r>
              <a:rPr lang="en-US" sz="1200" dirty="0">
                <a:solidFill>
                  <a:srgbClr val="000000"/>
                </a:solidFill>
                <a:ea typeface="Calibri" panose="020F0502020204030204" pitchFamily="34" charset="0"/>
              </a:rPr>
              <a:t> </a:t>
            </a:r>
            <a:endParaRPr lang="en-US" sz="1200" dirty="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rPr>
              <a:t>STEP 7</a:t>
            </a:r>
            <a:r>
              <a:rPr lang="en-US" sz="1200" dirty="0">
                <a:solidFill>
                  <a:srgbClr val="000000"/>
                </a:solidFill>
                <a:ea typeface="Calibri" panose="020F0502020204030204" pitchFamily="34" charset="0"/>
              </a:rPr>
              <a:t> –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Document Scan Results (see above)</a:t>
            </a:r>
            <a:endParaRPr lang="en-US" sz="1200" dirty="0">
              <a:ea typeface="Calibri" panose="020F0502020204030204" pitchFamily="34" charset="0"/>
            </a:endParaRPr>
          </a:p>
          <a:p>
            <a:pPr marL="228600" marR="0">
              <a:lnSpc>
                <a:spcPct val="115000"/>
              </a:lnSpc>
              <a:spcBef>
                <a:spcPts val="0"/>
              </a:spcBef>
              <a:spcAft>
                <a:spcPts val="0"/>
              </a:spcAft>
            </a:pPr>
            <a:r>
              <a:rPr lang="en-US" sz="1200" dirty="0">
                <a:solidFill>
                  <a:srgbClr val="000000"/>
                </a:solidFill>
                <a:ea typeface="Calibri" panose="020F0502020204030204" pitchFamily="34" charset="0"/>
              </a:rPr>
              <a:t> </a:t>
            </a:r>
            <a:endParaRPr lang="en-US" sz="1200" dirty="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rPr>
              <a:t>STEP 8</a:t>
            </a:r>
            <a:r>
              <a:rPr lang="en-US" sz="1200" dirty="0">
                <a:solidFill>
                  <a:srgbClr val="000000"/>
                </a:solidFill>
                <a:ea typeface="Calibri" panose="020F0502020204030204" pitchFamily="34" charset="0"/>
              </a:rPr>
              <a:t> –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Retrieve Calibration Procedures from OEM</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Identify Calibration Prerequisites </a:t>
            </a:r>
            <a:endParaRPr lang="en-US" sz="1200"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Identify Tools &amp; Qualified Personnel </a:t>
            </a:r>
            <a:endParaRPr lang="en-US" sz="1200" dirty="0">
              <a:ea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dirty="0">
                <a:solidFill>
                  <a:srgbClr val="000000"/>
                </a:solidFill>
                <a:ea typeface="Calibri" panose="020F0502020204030204" pitchFamily="34" charset="0"/>
              </a:rPr>
              <a:t>Refer to STEP 3 for an inclusive list</a:t>
            </a:r>
            <a:endParaRPr lang="en-US" dirty="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For Sublet, please see bullet at the end of this document</a:t>
            </a:r>
            <a:endParaRPr lang="en-US" sz="1200" dirty="0">
              <a:ea typeface="Calibri" panose="020F0502020204030204" pitchFamily="34" charset="0"/>
            </a:endParaRPr>
          </a:p>
        </p:txBody>
      </p:sp>
      <p:sp>
        <p:nvSpPr>
          <p:cNvPr id="11" name="Rectangle 6">
            <a:extLst>
              <a:ext uri="{FF2B5EF4-FFF2-40B4-BE49-F238E27FC236}">
                <a16:creationId xmlns:a16="http://schemas.microsoft.com/office/drawing/2014/main" id="{7CBFE028-E182-4C96-AF99-3339D9EE3864}"/>
              </a:ext>
            </a:extLst>
          </p:cNvPr>
          <p:cNvSpPr>
            <a:spLocks noChangeArrowheads="1"/>
          </p:cNvSpPr>
          <p:nvPr/>
        </p:nvSpPr>
        <p:spPr bwMode="auto">
          <a:xfrm>
            <a:off x="2146852" y="477078"/>
            <a:ext cx="1335537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9">
            <a:extLst>
              <a:ext uri="{FF2B5EF4-FFF2-40B4-BE49-F238E27FC236}">
                <a16:creationId xmlns:a16="http://schemas.microsoft.com/office/drawing/2014/main" id="{8FB48F80-1A7B-49FC-A79E-B3FE7BB3809C}"/>
              </a:ext>
            </a:extLst>
          </p:cNvPr>
          <p:cNvSpPr>
            <a:spLocks noChangeArrowheads="1"/>
          </p:cNvSpPr>
          <p:nvPr/>
        </p:nvSpPr>
        <p:spPr bwMode="auto">
          <a:xfrm>
            <a:off x="4279916" y="79049"/>
            <a:ext cx="1323611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6DD65D04-3B01-4B60-9460-7498D953308B}"/>
              </a:ext>
            </a:extLst>
          </p:cNvPr>
          <p:cNvGraphicFramePr>
            <a:graphicFrameLocks noChangeAspect="1"/>
          </p:cNvGraphicFramePr>
          <p:nvPr/>
        </p:nvGraphicFramePr>
        <p:xfrm>
          <a:off x="5187297" y="141797"/>
          <a:ext cx="6321594" cy="6574405"/>
        </p:xfrm>
        <a:graphic>
          <a:graphicData uri="http://schemas.openxmlformats.org/presentationml/2006/ole">
            <mc:AlternateContent xmlns:mc="http://schemas.openxmlformats.org/markup-compatibility/2006">
              <mc:Choice xmlns:v="urn:schemas-microsoft-com:vml" Requires="v">
                <p:oleObj spid="_x0000_s4099" r:id="rId4" imgW="7347657" imgH="9740854" progId="Visio.Drawing.11">
                  <p:embed/>
                </p:oleObj>
              </mc:Choice>
              <mc:Fallback>
                <p:oleObj r:id="rId4" imgW="7347657" imgH="9740854" progId="Visio.Drawing.11">
                  <p:embed/>
                  <p:pic>
                    <p:nvPicPr>
                      <p:cNvPr id="3" name="Object 2">
                        <a:extLst>
                          <a:ext uri="{FF2B5EF4-FFF2-40B4-BE49-F238E27FC236}">
                            <a16:creationId xmlns:a16="http://schemas.microsoft.com/office/drawing/2014/main" id="{6DD65D04-3B01-4B60-9460-7498D9533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297" y="141797"/>
                        <a:ext cx="6321594" cy="6574405"/>
                      </a:xfrm>
                      <a:prstGeom prst="rect">
                        <a:avLst/>
                      </a:prstGeom>
                      <a:noFill/>
                      <a:ln>
                        <a:solidFill>
                          <a:srgbClr val="2C3D94"/>
                        </a:solidFill>
                      </a:ln>
                    </p:spPr>
                  </p:pic>
                </p:oleObj>
              </mc:Fallback>
            </mc:AlternateContent>
          </a:graphicData>
        </a:graphic>
      </p:graphicFrame>
      <p:cxnSp>
        <p:nvCxnSpPr>
          <p:cNvPr id="7" name="Connector: Elbow 6">
            <a:extLst>
              <a:ext uri="{FF2B5EF4-FFF2-40B4-BE49-F238E27FC236}">
                <a16:creationId xmlns:a16="http://schemas.microsoft.com/office/drawing/2014/main" id="{2CEAD95D-916D-46CF-B1FC-9202DA34EBB1}"/>
              </a:ext>
            </a:extLst>
          </p:cNvPr>
          <p:cNvCxnSpPr>
            <a:cxnSpLocks/>
          </p:cNvCxnSpPr>
          <p:nvPr/>
        </p:nvCxnSpPr>
        <p:spPr>
          <a:xfrm flipV="1">
            <a:off x="2028825" y="1057276"/>
            <a:ext cx="3286125" cy="202744"/>
          </a:xfrm>
          <a:prstGeom prst="bentConnector3">
            <a:avLst>
              <a:gd name="adj1" fmla="val 5000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0" name="Connector: Elbow 9">
            <a:extLst>
              <a:ext uri="{FF2B5EF4-FFF2-40B4-BE49-F238E27FC236}">
                <a16:creationId xmlns:a16="http://schemas.microsoft.com/office/drawing/2014/main" id="{4BD4D539-BCCD-4C08-91C1-8F44592D5AA5}"/>
              </a:ext>
            </a:extLst>
          </p:cNvPr>
          <p:cNvCxnSpPr>
            <a:cxnSpLocks/>
          </p:cNvCxnSpPr>
          <p:nvPr/>
        </p:nvCxnSpPr>
        <p:spPr>
          <a:xfrm>
            <a:off x="1924050" y="1843698"/>
            <a:ext cx="3390900" cy="12720"/>
          </a:xfrm>
          <a:prstGeom prst="bentConnector3">
            <a:avLst>
              <a:gd name="adj1" fmla="val 9691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5" name="Connector: Elbow 14">
            <a:extLst>
              <a:ext uri="{FF2B5EF4-FFF2-40B4-BE49-F238E27FC236}">
                <a16:creationId xmlns:a16="http://schemas.microsoft.com/office/drawing/2014/main" id="{E6972A80-EAFA-41A8-9EB5-16F7CF857225}"/>
              </a:ext>
            </a:extLst>
          </p:cNvPr>
          <p:cNvCxnSpPr>
            <a:cxnSpLocks/>
          </p:cNvCxnSpPr>
          <p:nvPr/>
        </p:nvCxnSpPr>
        <p:spPr>
          <a:xfrm flipV="1">
            <a:off x="1714500" y="2651625"/>
            <a:ext cx="3600450" cy="112304"/>
          </a:xfrm>
          <a:prstGeom prst="bentConnector3">
            <a:avLst>
              <a:gd name="adj1" fmla="val 5000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24" name="Connector: Elbow 23">
            <a:extLst>
              <a:ext uri="{FF2B5EF4-FFF2-40B4-BE49-F238E27FC236}">
                <a16:creationId xmlns:a16="http://schemas.microsoft.com/office/drawing/2014/main" id="{A3D6610C-2D16-400F-AA2D-511A2FDC788E}"/>
              </a:ext>
            </a:extLst>
          </p:cNvPr>
          <p:cNvCxnSpPr>
            <a:cxnSpLocks/>
          </p:cNvCxnSpPr>
          <p:nvPr/>
        </p:nvCxnSpPr>
        <p:spPr>
          <a:xfrm flipV="1">
            <a:off x="2028825" y="4400550"/>
            <a:ext cx="3286125" cy="170799"/>
          </a:xfrm>
          <a:prstGeom prst="bentConnector3">
            <a:avLst>
              <a:gd name="adj1" fmla="val 5000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onnector: Elbow 25">
            <a:extLst>
              <a:ext uri="{FF2B5EF4-FFF2-40B4-BE49-F238E27FC236}">
                <a16:creationId xmlns:a16="http://schemas.microsoft.com/office/drawing/2014/main" id="{089AFB90-61CC-43A5-BC41-56577C921C72}"/>
              </a:ext>
            </a:extLst>
          </p:cNvPr>
          <p:cNvCxnSpPr>
            <a:cxnSpLocks/>
          </p:cNvCxnSpPr>
          <p:nvPr/>
        </p:nvCxnSpPr>
        <p:spPr>
          <a:xfrm flipV="1">
            <a:off x="1794972" y="5129660"/>
            <a:ext cx="3519978" cy="1"/>
          </a:xfrm>
          <a:prstGeom prst="bentConnector3">
            <a:avLst>
              <a:gd name="adj1" fmla="val 5000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0081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98DC8-6B67-40C1-948C-5073F1F5977D}"/>
              </a:ext>
            </a:extLst>
          </p:cNvPr>
          <p:cNvSpPr>
            <a:spLocks noGrp="1"/>
          </p:cNvSpPr>
          <p:nvPr>
            <p:ph type="title"/>
          </p:nvPr>
        </p:nvSpPr>
        <p:spPr>
          <a:xfrm>
            <a:off x="612448" y="136958"/>
            <a:ext cx="3781453" cy="586408"/>
          </a:xfrm>
        </p:spPr>
        <p:txBody>
          <a:bodyPr>
            <a:noAutofit/>
          </a:bodyPr>
          <a:lstStyle/>
          <a:p>
            <a:r>
              <a:rPr lang="en-US" b="1" dirty="0">
                <a:solidFill>
                  <a:srgbClr val="2C3D94"/>
                </a:solidFill>
              </a:rPr>
              <a:t>Workflow Steps 9-12</a:t>
            </a:r>
          </a:p>
        </p:txBody>
      </p:sp>
      <p:sp>
        <p:nvSpPr>
          <p:cNvPr id="6" name="Text Placeholder 5">
            <a:extLst>
              <a:ext uri="{FF2B5EF4-FFF2-40B4-BE49-F238E27FC236}">
                <a16:creationId xmlns:a16="http://schemas.microsoft.com/office/drawing/2014/main" id="{2BAC57AA-EBCB-4FF8-B062-B63BB71A2D48}"/>
              </a:ext>
            </a:extLst>
          </p:cNvPr>
          <p:cNvSpPr>
            <a:spLocks noGrp="1"/>
          </p:cNvSpPr>
          <p:nvPr>
            <p:ph type="body" sz="half" idx="2"/>
          </p:nvPr>
        </p:nvSpPr>
        <p:spPr>
          <a:xfrm>
            <a:off x="372423" y="860323"/>
            <a:ext cx="4366901" cy="5472554"/>
          </a:xfrm>
          <a:solidFill>
            <a:schemeClr val="accent1">
              <a:lumMod val="20000"/>
              <a:lumOff val="80000"/>
            </a:schemeClr>
          </a:solidFill>
          <a:ln>
            <a:solidFill>
              <a:srgbClr val="2C3D94"/>
            </a:solidFill>
          </a:ln>
        </p:spPr>
        <p:txBody>
          <a:bodyPr>
            <a:normAutofit fontScale="85000" lnSpcReduction="20000"/>
          </a:bodyPr>
          <a:lstStyle/>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b="1" dirty="0"/>
              <a:t>STEP 9 – </a:t>
            </a:r>
          </a:p>
          <a:p>
            <a:pPr marL="742950" lvl="1" indent="-285750">
              <a:buFont typeface="Arial" panose="020B0604020202020204" pitchFamily="34" charset="0"/>
              <a:buChar char="•"/>
            </a:pPr>
            <a:r>
              <a:rPr lang="en-US" dirty="0"/>
              <a:t>Document Calibration Procedures from OEM and that pre-conditions were met </a:t>
            </a:r>
          </a:p>
          <a:p>
            <a:pPr marL="1085850" lvl="2" indent="-171450">
              <a:buFont typeface="Arial" panose="020B0604020202020204" pitchFamily="34" charset="0"/>
              <a:buChar char="•"/>
            </a:pPr>
            <a:r>
              <a:rPr lang="en-US" dirty="0"/>
              <a:t>Ensure and document all calibration process pre-conditions have been met, e.g., full fuel tank, check tire pressure, alignment </a:t>
            </a:r>
          </a:p>
          <a:p>
            <a:pPr marL="1085850" lvl="2" indent="-171450">
              <a:buFont typeface="Arial" panose="020B0604020202020204" pitchFamily="34" charset="0"/>
              <a:buChar char="•"/>
            </a:pPr>
            <a:r>
              <a:rPr lang="en-US" dirty="0"/>
              <a:t>If the vehicle was altered, e.g. larger/high performance tires or modified ride heights, it may not be possible to perform a proper calibration</a:t>
            </a:r>
          </a:p>
          <a:p>
            <a:pPr marL="1085850" lvl="2" indent="-171450">
              <a:buFont typeface="Arial" panose="020B0604020202020204" pitchFamily="34" charset="0"/>
              <a:buChar char="•"/>
            </a:pPr>
            <a:r>
              <a:rPr lang="en-US" dirty="0"/>
              <a:t>However, some OEMs may have limited procedures for related alterations</a:t>
            </a:r>
          </a:p>
          <a:p>
            <a:pPr lvl="3"/>
            <a:r>
              <a:rPr lang="en-US" dirty="0"/>
              <a:t>If altered, document and advise the owner/driver that the alteration can cause the inability for some ADAS systems to operate correctly and proper calibrations to be performed successfully </a:t>
            </a:r>
          </a:p>
          <a:p>
            <a:pPr marL="285750" lvl="0" indent="-285750">
              <a:buFont typeface="Arial" panose="020B0604020202020204" pitchFamily="34" charset="0"/>
              <a:buChar char="•"/>
            </a:pPr>
            <a:r>
              <a:rPr lang="en-US" sz="1400" b="1" dirty="0"/>
              <a:t>STEP 10 </a:t>
            </a:r>
            <a:r>
              <a:rPr lang="en-US" sz="1400" dirty="0"/>
              <a:t>– </a:t>
            </a:r>
          </a:p>
          <a:p>
            <a:pPr marL="742950" lvl="1" indent="-285750">
              <a:buFont typeface="Arial" panose="020B0604020202020204" pitchFamily="34" charset="0"/>
              <a:buChar char="•"/>
            </a:pPr>
            <a:r>
              <a:rPr lang="en-US" dirty="0"/>
              <a:t>Document Completed Proper Calibration Process:</a:t>
            </a:r>
          </a:p>
          <a:p>
            <a:pPr marL="1085850" lvl="2" indent="-171450">
              <a:buFont typeface="Arial" panose="020B0604020202020204" pitchFamily="34" charset="0"/>
              <a:buChar char="•"/>
            </a:pPr>
            <a:r>
              <a:rPr lang="en-US" dirty="0"/>
              <a:t>Retrieved OEM Calibration Processes, Steps Followed, Photos, Videos &amp; Other Documentation (e.g., screen shots) to Provide Evidence It Was Performed Correctly </a:t>
            </a:r>
          </a:p>
          <a:p>
            <a:pPr marL="1085850" lvl="2" indent="-171450">
              <a:buFont typeface="Arial" panose="020B0604020202020204" pitchFamily="34" charset="0"/>
              <a:buChar char="•"/>
            </a:pPr>
            <a:r>
              <a:rPr lang="en-US" dirty="0"/>
              <a:t>Again, Personnel, Dates and Times Associated with Each Step</a:t>
            </a:r>
          </a:p>
          <a:p>
            <a:pPr marL="742950" lvl="1" indent="-285750">
              <a:buFont typeface="Arial" panose="020B0604020202020204" pitchFamily="34" charset="0"/>
              <a:buChar char="•"/>
            </a:pPr>
            <a:r>
              <a:rPr lang="en-US" dirty="0"/>
              <a:t>Insurance Companies and OEMs may require pictures supporting calibrations</a:t>
            </a:r>
          </a:p>
          <a:p>
            <a:pPr marL="285750" lvl="0" indent="-285750">
              <a:buFont typeface="Arial" panose="020B0604020202020204" pitchFamily="34" charset="0"/>
              <a:buChar char="•"/>
            </a:pPr>
            <a:r>
              <a:rPr lang="en-US" sz="1400" b="1" dirty="0"/>
              <a:t>STEP 11 </a:t>
            </a:r>
            <a:r>
              <a:rPr lang="en-US" sz="1400" dirty="0"/>
              <a:t>– </a:t>
            </a:r>
          </a:p>
          <a:p>
            <a:pPr marL="742950" lvl="1" indent="-285750">
              <a:buFont typeface="Arial" panose="020B0604020202020204" pitchFamily="34" charset="0"/>
              <a:buChar char="•"/>
            </a:pPr>
            <a:r>
              <a:rPr lang="en-US" dirty="0"/>
              <a:t>Repair facility should have an agreement with the personnel performing the test drive and receive adequate documentation to prove it completed correctly </a:t>
            </a:r>
          </a:p>
          <a:p>
            <a:pPr marL="742950" lvl="1" indent="-285750">
              <a:buFont typeface="Arial" panose="020B0604020202020204" pitchFamily="34" charset="0"/>
              <a:buChar char="•"/>
            </a:pPr>
            <a:r>
              <a:rPr lang="en-US" dirty="0"/>
              <a:t>Document Personnel and Date &amp; Time of Test Drive and Results</a:t>
            </a:r>
          </a:p>
          <a:p>
            <a:pPr marL="285750" lvl="0" indent="-285750">
              <a:buFont typeface="Arial" panose="020B0604020202020204" pitchFamily="34" charset="0"/>
              <a:buChar char="•"/>
            </a:pPr>
            <a:r>
              <a:rPr lang="en-US" sz="1400" b="1" dirty="0"/>
              <a:t>STEP 12 </a:t>
            </a:r>
            <a:r>
              <a:rPr lang="en-US" sz="1400" dirty="0"/>
              <a:t>– </a:t>
            </a:r>
          </a:p>
          <a:p>
            <a:pPr marL="742950" lvl="1" indent="-285750">
              <a:buFont typeface="Arial" panose="020B0604020202020204" pitchFamily="34" charset="0"/>
              <a:buChar char="•"/>
            </a:pPr>
            <a:r>
              <a:rPr lang="en-US" dirty="0"/>
              <a:t>Review ADAS Features with Owner, Document and Inform Owner ADAS Systems set to OEM Specifications </a:t>
            </a:r>
          </a:p>
        </p:txBody>
      </p:sp>
      <p:sp>
        <p:nvSpPr>
          <p:cNvPr id="3" name="Rectangle 2">
            <a:extLst>
              <a:ext uri="{FF2B5EF4-FFF2-40B4-BE49-F238E27FC236}">
                <a16:creationId xmlns:a16="http://schemas.microsoft.com/office/drawing/2014/main" id="{8EAE862E-D34F-49D9-816D-A6E41D67E7B8}"/>
              </a:ext>
            </a:extLst>
          </p:cNvPr>
          <p:cNvSpPr>
            <a:spLocks noChangeArrowheads="1"/>
          </p:cNvSpPr>
          <p:nvPr/>
        </p:nvSpPr>
        <p:spPr bwMode="auto">
          <a:xfrm>
            <a:off x="5343277" y="337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5">
            <a:extLst>
              <a:ext uri="{FF2B5EF4-FFF2-40B4-BE49-F238E27FC236}">
                <a16:creationId xmlns:a16="http://schemas.microsoft.com/office/drawing/2014/main" id="{7421B523-6E11-4E66-A760-3AB067ECFF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6">
            <a:extLst>
              <a:ext uri="{FF2B5EF4-FFF2-40B4-BE49-F238E27FC236}">
                <a16:creationId xmlns:a16="http://schemas.microsoft.com/office/drawing/2014/main" id="{1262ADF1-2995-4493-B8C1-6001ED9FE451}"/>
              </a:ext>
            </a:extLst>
          </p:cNvPr>
          <p:cNvGraphicFramePr>
            <a:graphicFrameLocks noChangeAspect="1"/>
          </p:cNvGraphicFramePr>
          <p:nvPr/>
        </p:nvGraphicFramePr>
        <p:xfrm>
          <a:off x="5084748" y="67586"/>
          <a:ext cx="6494804" cy="6625648"/>
        </p:xfrm>
        <a:graphic>
          <a:graphicData uri="http://schemas.openxmlformats.org/presentationml/2006/ole">
            <mc:AlternateContent xmlns:mc="http://schemas.openxmlformats.org/markup-compatibility/2006">
              <mc:Choice xmlns:v="urn:schemas-microsoft-com:vml" Requires="v">
                <p:oleObj spid="_x0000_s5123" r:id="rId4" imgW="7362137" imgH="9590726" progId="Visio.Drawing.11">
                  <p:embed/>
                </p:oleObj>
              </mc:Choice>
              <mc:Fallback>
                <p:oleObj r:id="rId4" imgW="7362137" imgH="9590726" progId="Visio.Drawing.11">
                  <p:embed/>
                  <p:pic>
                    <p:nvPicPr>
                      <p:cNvPr id="7" name="Object 6">
                        <a:extLst>
                          <a:ext uri="{FF2B5EF4-FFF2-40B4-BE49-F238E27FC236}">
                            <a16:creationId xmlns:a16="http://schemas.microsoft.com/office/drawing/2014/main" id="{1262ADF1-2995-4493-B8C1-6001ED9FE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748" y="67586"/>
                        <a:ext cx="6494804" cy="6625648"/>
                      </a:xfrm>
                      <a:prstGeom prst="rect">
                        <a:avLst/>
                      </a:prstGeom>
                      <a:noFill/>
                      <a:ln>
                        <a:solidFill>
                          <a:srgbClr val="2C3D94"/>
                        </a:solidFill>
                      </a:ln>
                    </p:spPr>
                  </p:pic>
                </p:oleObj>
              </mc:Fallback>
            </mc:AlternateContent>
          </a:graphicData>
        </a:graphic>
      </p:graphicFrame>
      <p:cxnSp>
        <p:nvCxnSpPr>
          <p:cNvPr id="8" name="Connector: Elbow 7">
            <a:extLst>
              <a:ext uri="{FF2B5EF4-FFF2-40B4-BE49-F238E27FC236}">
                <a16:creationId xmlns:a16="http://schemas.microsoft.com/office/drawing/2014/main" id="{9D7700BD-BAFF-4489-981F-823FDC80461A}"/>
              </a:ext>
            </a:extLst>
          </p:cNvPr>
          <p:cNvCxnSpPr>
            <a:cxnSpLocks/>
          </p:cNvCxnSpPr>
          <p:nvPr/>
        </p:nvCxnSpPr>
        <p:spPr>
          <a:xfrm flipV="1">
            <a:off x="1484851" y="560228"/>
            <a:ext cx="3744374" cy="614232"/>
          </a:xfrm>
          <a:prstGeom prst="bentConnector3">
            <a:avLst>
              <a:gd name="adj1" fmla="val 9100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0" name="Connector: Elbow 9">
            <a:extLst>
              <a:ext uri="{FF2B5EF4-FFF2-40B4-BE49-F238E27FC236}">
                <a16:creationId xmlns:a16="http://schemas.microsoft.com/office/drawing/2014/main" id="{2103D540-EFB5-44BB-BF5F-74E5DBAA6B9A}"/>
              </a:ext>
            </a:extLst>
          </p:cNvPr>
          <p:cNvCxnSpPr>
            <a:cxnSpLocks/>
          </p:cNvCxnSpPr>
          <p:nvPr/>
        </p:nvCxnSpPr>
        <p:spPr>
          <a:xfrm flipV="1">
            <a:off x="1778466" y="1398731"/>
            <a:ext cx="3450759" cy="1864586"/>
          </a:xfrm>
          <a:prstGeom prst="bentConnector3">
            <a:avLst>
              <a:gd name="adj1" fmla="val 88654"/>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3" name="Connector: Elbow 12">
            <a:extLst>
              <a:ext uri="{FF2B5EF4-FFF2-40B4-BE49-F238E27FC236}">
                <a16:creationId xmlns:a16="http://schemas.microsoft.com/office/drawing/2014/main" id="{61149762-82ED-404A-954F-B83C98A7D355}"/>
              </a:ext>
            </a:extLst>
          </p:cNvPr>
          <p:cNvCxnSpPr>
            <a:cxnSpLocks/>
          </p:cNvCxnSpPr>
          <p:nvPr/>
        </p:nvCxnSpPr>
        <p:spPr>
          <a:xfrm flipV="1">
            <a:off x="1559420" y="2635413"/>
            <a:ext cx="3669805" cy="1986190"/>
          </a:xfrm>
          <a:prstGeom prst="bentConnector3">
            <a:avLst>
              <a:gd name="adj1" fmla="val 91376"/>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8" name="Connector: Elbow 17">
            <a:extLst>
              <a:ext uri="{FF2B5EF4-FFF2-40B4-BE49-F238E27FC236}">
                <a16:creationId xmlns:a16="http://schemas.microsoft.com/office/drawing/2014/main" id="{004C1421-931E-41DA-876F-BE6B99E4D89E}"/>
              </a:ext>
            </a:extLst>
          </p:cNvPr>
          <p:cNvCxnSpPr>
            <a:cxnSpLocks/>
          </p:cNvCxnSpPr>
          <p:nvPr/>
        </p:nvCxnSpPr>
        <p:spPr>
          <a:xfrm flipV="1">
            <a:off x="1525864" y="5687736"/>
            <a:ext cx="3703361" cy="73596"/>
          </a:xfrm>
          <a:prstGeom prst="bentConnector3">
            <a:avLst>
              <a:gd name="adj1" fmla="val 89642"/>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8231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D7FB8-1B4F-4368-A77B-A08E2777CD72}"/>
              </a:ext>
            </a:extLst>
          </p:cNvPr>
          <p:cNvSpPr>
            <a:spLocks noGrp="1"/>
          </p:cNvSpPr>
          <p:nvPr>
            <p:ph type="body" idx="4294967295"/>
          </p:nvPr>
        </p:nvSpPr>
        <p:spPr>
          <a:xfrm>
            <a:off x="552704" y="2001230"/>
            <a:ext cx="11379200" cy="3936274"/>
          </a:xfrm>
        </p:spPr>
        <p:txBody>
          <a:bodyPr>
            <a:normAutofit lnSpcReduction="10000"/>
          </a:bodyPr>
          <a:lstStyle/>
          <a:p>
            <a:pPr>
              <a:buFont typeface="Arial" panose="020B0604020202020204" pitchFamily="34" charset="0"/>
              <a:buChar char="•"/>
            </a:pPr>
            <a:r>
              <a:rPr lang="en-US" sz="2400" dirty="0"/>
              <a:t> Enhance usability of workflow in both electronic and printable formats</a:t>
            </a:r>
          </a:p>
          <a:p>
            <a:pPr>
              <a:buFont typeface="Arial" panose="020B0604020202020204" pitchFamily="34" charset="0"/>
              <a:buChar char="•"/>
            </a:pPr>
            <a:r>
              <a:rPr lang="en-US" sz="2400" dirty="0"/>
              <a:t> Combine supporting documentation with workflow into a single electronic product</a:t>
            </a:r>
          </a:p>
          <a:p>
            <a:pPr>
              <a:buFont typeface="Arial" panose="020B0604020202020204" pitchFamily="34" charset="0"/>
              <a:buChar char="•"/>
            </a:pPr>
            <a:r>
              <a:rPr lang="en-US" sz="2400" dirty="0"/>
              <a:t> This feature will add the function of clicking on a step to view “Matching Workflow Documentation”</a:t>
            </a:r>
          </a:p>
          <a:p>
            <a:pPr>
              <a:buFont typeface="Arial" panose="020B0604020202020204" pitchFamily="34" charset="0"/>
              <a:buChar char="•"/>
            </a:pPr>
            <a:r>
              <a:rPr lang="en-US" sz="2400" dirty="0"/>
              <a:t> Present updated product features as finished product </a:t>
            </a:r>
            <a:r>
              <a:rPr lang="en-US" sz="2400"/>
              <a:t>during CIC-SEMA </a:t>
            </a:r>
            <a:r>
              <a:rPr lang="en-US" sz="2400" dirty="0"/>
              <a:t>session in November 2020</a:t>
            </a:r>
          </a:p>
          <a:p>
            <a:pPr>
              <a:buFont typeface="Arial" panose="020B0604020202020204" pitchFamily="34" charset="0"/>
              <a:buChar char="•"/>
            </a:pPr>
            <a:r>
              <a:rPr lang="en-US" sz="2400" dirty="0"/>
              <a:t> Create an animated video to describe workflow process and promote a standard ADAS calibration workflow with documentation</a:t>
            </a:r>
          </a:p>
          <a:p>
            <a:pPr>
              <a:buFont typeface="Arial" panose="020B0604020202020204" pitchFamily="34" charset="0"/>
              <a:buChar char="•"/>
            </a:pPr>
            <a:r>
              <a:rPr lang="en-US" sz="2400" dirty="0"/>
              <a:t> Keep workflow consistent with CIECA-developed Business Message Suite (BMS) and Codes.</a:t>
            </a:r>
          </a:p>
          <a:p>
            <a:pPr marL="0" indent="0">
              <a:buNone/>
            </a:pPr>
            <a:endParaRPr lang="en-US" dirty="0"/>
          </a:p>
        </p:txBody>
      </p:sp>
      <p:sp>
        <p:nvSpPr>
          <p:cNvPr id="3" name="Title 2">
            <a:extLst>
              <a:ext uri="{FF2B5EF4-FFF2-40B4-BE49-F238E27FC236}">
                <a16:creationId xmlns:a16="http://schemas.microsoft.com/office/drawing/2014/main" id="{097D2AA3-3D42-44EF-99B7-AA22135C1B61}"/>
              </a:ext>
            </a:extLst>
          </p:cNvPr>
          <p:cNvSpPr>
            <a:spLocks noGrp="1"/>
          </p:cNvSpPr>
          <p:nvPr>
            <p:ph type="title"/>
          </p:nvPr>
        </p:nvSpPr>
        <p:spPr>
          <a:xfrm>
            <a:off x="1259586" y="441959"/>
            <a:ext cx="9965436" cy="957073"/>
          </a:xfrm>
        </p:spPr>
        <p:txBody>
          <a:bodyPr>
            <a:normAutofit fontScale="90000"/>
          </a:bodyPr>
          <a:lstStyle/>
          <a:p>
            <a:r>
              <a:rPr lang="en-US" sz="5400" b="1" dirty="0"/>
              <a:t>ADAS Calibrations Workflow-Next Steps</a:t>
            </a:r>
          </a:p>
        </p:txBody>
      </p:sp>
    </p:spTree>
    <p:extLst>
      <p:ext uri="{BB962C8B-B14F-4D97-AF65-F5344CB8AC3E}">
        <p14:creationId xmlns:p14="http://schemas.microsoft.com/office/powerpoint/2010/main" val="170659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029A25-1148-46A9-8A83-90258CEA0FB1}"/>
              </a:ext>
            </a:extLst>
          </p:cNvPr>
          <p:cNvPicPr>
            <a:picLocks noGrp="1" noChangeAspect="1"/>
          </p:cNvPicPr>
          <p:nvPr>
            <p:ph idx="1"/>
          </p:nvPr>
        </p:nvPicPr>
        <p:blipFill>
          <a:blip r:embed="rId3"/>
          <a:stretch>
            <a:fillRect/>
          </a:stretch>
        </p:blipFill>
        <p:spPr>
          <a:xfrm>
            <a:off x="351604" y="564658"/>
            <a:ext cx="4948002" cy="2036048"/>
          </a:xfrm>
          <a:prstGeom prst="rect">
            <a:avLst/>
          </a:prstGeom>
        </p:spPr>
      </p:pic>
      <p:pic>
        <p:nvPicPr>
          <p:cNvPr id="6" name="Picture 5">
            <a:extLst>
              <a:ext uri="{FF2B5EF4-FFF2-40B4-BE49-F238E27FC236}">
                <a16:creationId xmlns:a16="http://schemas.microsoft.com/office/drawing/2014/main" id="{DD7BC0DE-2FE0-4A26-BDF6-C93D651A453A}"/>
              </a:ext>
            </a:extLst>
          </p:cNvPr>
          <p:cNvPicPr>
            <a:picLocks noChangeAspect="1"/>
          </p:cNvPicPr>
          <p:nvPr/>
        </p:nvPicPr>
        <p:blipFill>
          <a:blip r:embed="rId4"/>
          <a:stretch>
            <a:fillRect/>
          </a:stretch>
        </p:blipFill>
        <p:spPr>
          <a:xfrm>
            <a:off x="7883912" y="469990"/>
            <a:ext cx="3456877" cy="2101708"/>
          </a:xfrm>
          <a:prstGeom prst="rect">
            <a:avLst/>
          </a:prstGeom>
        </p:spPr>
      </p:pic>
      <p:pic>
        <p:nvPicPr>
          <p:cNvPr id="8" name="Picture 7">
            <a:extLst>
              <a:ext uri="{FF2B5EF4-FFF2-40B4-BE49-F238E27FC236}">
                <a16:creationId xmlns:a16="http://schemas.microsoft.com/office/drawing/2014/main" id="{664A4128-190F-448D-9E14-3AD1D74334F7}"/>
              </a:ext>
            </a:extLst>
          </p:cNvPr>
          <p:cNvPicPr>
            <a:picLocks noChangeAspect="1"/>
          </p:cNvPicPr>
          <p:nvPr/>
        </p:nvPicPr>
        <p:blipFill>
          <a:blip r:embed="rId5"/>
          <a:stretch>
            <a:fillRect/>
          </a:stretch>
        </p:blipFill>
        <p:spPr>
          <a:xfrm>
            <a:off x="408491" y="2926799"/>
            <a:ext cx="2417114" cy="1587286"/>
          </a:xfrm>
          <a:prstGeom prst="rect">
            <a:avLst/>
          </a:prstGeom>
        </p:spPr>
      </p:pic>
      <p:pic>
        <p:nvPicPr>
          <p:cNvPr id="9" name="Picture 8">
            <a:extLst>
              <a:ext uri="{FF2B5EF4-FFF2-40B4-BE49-F238E27FC236}">
                <a16:creationId xmlns:a16="http://schemas.microsoft.com/office/drawing/2014/main" id="{90319312-7CEC-41BB-89DA-0429BB0AB38D}"/>
              </a:ext>
            </a:extLst>
          </p:cNvPr>
          <p:cNvPicPr>
            <a:picLocks noChangeAspect="1"/>
          </p:cNvPicPr>
          <p:nvPr/>
        </p:nvPicPr>
        <p:blipFill>
          <a:blip r:embed="rId6"/>
          <a:stretch>
            <a:fillRect/>
          </a:stretch>
        </p:blipFill>
        <p:spPr>
          <a:xfrm>
            <a:off x="6486096" y="3053440"/>
            <a:ext cx="2343698" cy="1460645"/>
          </a:xfrm>
          <a:prstGeom prst="rect">
            <a:avLst/>
          </a:prstGeom>
        </p:spPr>
      </p:pic>
      <p:pic>
        <p:nvPicPr>
          <p:cNvPr id="10" name="Picture 9">
            <a:extLst>
              <a:ext uri="{FF2B5EF4-FFF2-40B4-BE49-F238E27FC236}">
                <a16:creationId xmlns:a16="http://schemas.microsoft.com/office/drawing/2014/main" id="{33150FEC-4953-4188-9D37-1FD3E548C265}"/>
              </a:ext>
            </a:extLst>
          </p:cNvPr>
          <p:cNvPicPr>
            <a:picLocks noChangeAspect="1"/>
          </p:cNvPicPr>
          <p:nvPr/>
        </p:nvPicPr>
        <p:blipFill>
          <a:blip r:embed="rId7"/>
          <a:stretch>
            <a:fillRect/>
          </a:stretch>
        </p:blipFill>
        <p:spPr>
          <a:xfrm>
            <a:off x="9213067" y="2882969"/>
            <a:ext cx="2325991" cy="1004191"/>
          </a:xfrm>
          <a:prstGeom prst="rect">
            <a:avLst/>
          </a:prstGeom>
        </p:spPr>
      </p:pic>
      <p:pic>
        <p:nvPicPr>
          <p:cNvPr id="11" name="Picture 10">
            <a:extLst>
              <a:ext uri="{FF2B5EF4-FFF2-40B4-BE49-F238E27FC236}">
                <a16:creationId xmlns:a16="http://schemas.microsoft.com/office/drawing/2014/main" id="{CF9BEB3D-13E0-42AD-9EAB-1695DF00E3F0}"/>
              </a:ext>
            </a:extLst>
          </p:cNvPr>
          <p:cNvPicPr>
            <a:picLocks noChangeAspect="1"/>
          </p:cNvPicPr>
          <p:nvPr/>
        </p:nvPicPr>
        <p:blipFill>
          <a:blip r:embed="rId8"/>
          <a:stretch>
            <a:fillRect/>
          </a:stretch>
        </p:blipFill>
        <p:spPr>
          <a:xfrm>
            <a:off x="5411299" y="564658"/>
            <a:ext cx="2561642" cy="2225384"/>
          </a:xfrm>
          <a:prstGeom prst="rect">
            <a:avLst/>
          </a:prstGeom>
        </p:spPr>
      </p:pic>
      <p:pic>
        <p:nvPicPr>
          <p:cNvPr id="13" name="Picture 12">
            <a:extLst>
              <a:ext uri="{FF2B5EF4-FFF2-40B4-BE49-F238E27FC236}">
                <a16:creationId xmlns:a16="http://schemas.microsoft.com/office/drawing/2014/main" id="{AC139326-BF03-408B-8682-6CA4DB28C8A9}"/>
              </a:ext>
            </a:extLst>
          </p:cNvPr>
          <p:cNvPicPr>
            <a:picLocks noChangeAspect="1"/>
          </p:cNvPicPr>
          <p:nvPr/>
        </p:nvPicPr>
        <p:blipFill>
          <a:blip r:embed="rId9"/>
          <a:stretch>
            <a:fillRect/>
          </a:stretch>
        </p:blipFill>
        <p:spPr>
          <a:xfrm>
            <a:off x="3634821" y="2808031"/>
            <a:ext cx="2561642" cy="1706054"/>
          </a:xfrm>
          <a:prstGeom prst="rect">
            <a:avLst/>
          </a:prstGeom>
        </p:spPr>
      </p:pic>
      <p:pic>
        <p:nvPicPr>
          <p:cNvPr id="14" name="Picture 13">
            <a:extLst>
              <a:ext uri="{FF2B5EF4-FFF2-40B4-BE49-F238E27FC236}">
                <a16:creationId xmlns:a16="http://schemas.microsoft.com/office/drawing/2014/main" id="{ED9C68A6-A43B-4510-9557-4E44CFB5D185}"/>
              </a:ext>
            </a:extLst>
          </p:cNvPr>
          <p:cNvPicPr>
            <a:picLocks noChangeAspect="1"/>
          </p:cNvPicPr>
          <p:nvPr/>
        </p:nvPicPr>
        <p:blipFill>
          <a:blip r:embed="rId10"/>
          <a:stretch>
            <a:fillRect/>
          </a:stretch>
        </p:blipFill>
        <p:spPr>
          <a:xfrm>
            <a:off x="8915418" y="4198431"/>
            <a:ext cx="2921288" cy="1729503"/>
          </a:xfrm>
          <a:prstGeom prst="rect">
            <a:avLst/>
          </a:prstGeom>
        </p:spPr>
      </p:pic>
      <p:pic>
        <p:nvPicPr>
          <p:cNvPr id="15" name="Picture 14">
            <a:extLst>
              <a:ext uri="{FF2B5EF4-FFF2-40B4-BE49-F238E27FC236}">
                <a16:creationId xmlns:a16="http://schemas.microsoft.com/office/drawing/2014/main" id="{7E384FFF-9996-4464-88BB-A110C70A878F}"/>
              </a:ext>
            </a:extLst>
          </p:cNvPr>
          <p:cNvPicPr>
            <a:picLocks noChangeAspect="1"/>
          </p:cNvPicPr>
          <p:nvPr/>
        </p:nvPicPr>
        <p:blipFill>
          <a:blip r:embed="rId11"/>
          <a:stretch>
            <a:fillRect/>
          </a:stretch>
        </p:blipFill>
        <p:spPr>
          <a:xfrm>
            <a:off x="439242" y="4712309"/>
            <a:ext cx="2100554" cy="1473523"/>
          </a:xfrm>
          <a:prstGeom prst="rect">
            <a:avLst/>
          </a:prstGeom>
        </p:spPr>
      </p:pic>
      <p:pic>
        <p:nvPicPr>
          <p:cNvPr id="16" name="Picture 15">
            <a:extLst>
              <a:ext uri="{FF2B5EF4-FFF2-40B4-BE49-F238E27FC236}">
                <a16:creationId xmlns:a16="http://schemas.microsoft.com/office/drawing/2014/main" id="{71C59D5C-3F73-413B-A3B9-04AE3A06D933}"/>
              </a:ext>
            </a:extLst>
          </p:cNvPr>
          <p:cNvPicPr>
            <a:picLocks noChangeAspect="1"/>
          </p:cNvPicPr>
          <p:nvPr/>
        </p:nvPicPr>
        <p:blipFill>
          <a:blip r:embed="rId12"/>
          <a:stretch>
            <a:fillRect/>
          </a:stretch>
        </p:blipFill>
        <p:spPr>
          <a:xfrm>
            <a:off x="3119062" y="4712309"/>
            <a:ext cx="2483197" cy="1487820"/>
          </a:xfrm>
          <a:prstGeom prst="rect">
            <a:avLst/>
          </a:prstGeom>
        </p:spPr>
      </p:pic>
      <p:pic>
        <p:nvPicPr>
          <p:cNvPr id="17" name="Picture 16">
            <a:extLst>
              <a:ext uri="{FF2B5EF4-FFF2-40B4-BE49-F238E27FC236}">
                <a16:creationId xmlns:a16="http://schemas.microsoft.com/office/drawing/2014/main" id="{AAF2798E-F71D-4200-B61E-95DEF0842E96}"/>
              </a:ext>
            </a:extLst>
          </p:cNvPr>
          <p:cNvPicPr>
            <a:picLocks noChangeAspect="1"/>
          </p:cNvPicPr>
          <p:nvPr/>
        </p:nvPicPr>
        <p:blipFill>
          <a:blip r:embed="rId13"/>
          <a:stretch>
            <a:fillRect/>
          </a:stretch>
        </p:blipFill>
        <p:spPr>
          <a:xfrm>
            <a:off x="6411475" y="4330909"/>
            <a:ext cx="2018847" cy="1854923"/>
          </a:xfrm>
          <a:prstGeom prst="rect">
            <a:avLst/>
          </a:prstGeom>
        </p:spPr>
      </p:pic>
    </p:spTree>
    <p:extLst>
      <p:ext uri="{BB962C8B-B14F-4D97-AF65-F5344CB8AC3E}">
        <p14:creationId xmlns:p14="http://schemas.microsoft.com/office/powerpoint/2010/main" val="15270159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04CEC-CAC2-430B-9E16-38E1777C3D5D}"/>
              </a:ext>
            </a:extLst>
          </p:cNvPr>
          <p:cNvSpPr>
            <a:spLocks noGrp="1"/>
          </p:cNvSpPr>
          <p:nvPr>
            <p:ph type="body" idx="4294967295"/>
          </p:nvPr>
        </p:nvSpPr>
        <p:spPr>
          <a:xfrm>
            <a:off x="284417" y="3336336"/>
            <a:ext cx="11472164" cy="2249881"/>
          </a:xfrm>
        </p:spPr>
        <p:txBody>
          <a:bodyPr>
            <a:normAutofit/>
          </a:bodyPr>
          <a:lstStyle/>
          <a:p>
            <a:pPr marL="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Problem</a:t>
            </a:r>
            <a:r>
              <a:rPr lang="en-US" dirty="0">
                <a:latin typeface="Calibri" panose="020F0502020204030204" pitchFamily="34" charset="0"/>
                <a:ea typeface="Calibri" panose="020F0502020204030204" pitchFamily="34" charset="0"/>
                <a:cs typeface="Calibri" panose="020F0502020204030204" pitchFamily="34" charset="0"/>
              </a:rPr>
              <a:t>: The repair community currently has no standard process to approach and document vehicle calibrations to ensure safe repairs. Meanwhile, ADAS-equipped vehicles requiring calibrations have doubled in the last 5 years and will become standard on most vehicles by model year 2022.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Solution:</a:t>
            </a:r>
            <a:r>
              <a:rPr lang="en-US" dirty="0">
                <a:latin typeface="Calibri" panose="020F0502020204030204" pitchFamily="34" charset="0"/>
                <a:ea typeface="Calibri" panose="020F0502020204030204" pitchFamily="34" charset="0"/>
                <a:cs typeface="Calibri" panose="020F0502020204030204" pitchFamily="34" charset="0"/>
              </a:rPr>
              <a:t> Create a workflow to identify steps and documentation methods for vehicle calibrations to assist the industry in performing complete, safe, and quality repairs to vehicles with complex ADAS systems.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3C0755F-123C-4F82-8820-222DC005C3FF}"/>
              </a:ext>
            </a:extLst>
          </p:cNvPr>
          <p:cNvSpPr>
            <a:spLocks noGrp="1"/>
          </p:cNvSpPr>
          <p:nvPr>
            <p:ph type="title"/>
          </p:nvPr>
        </p:nvSpPr>
        <p:spPr>
          <a:xfrm>
            <a:off x="284417" y="666001"/>
            <a:ext cx="11472164" cy="661799"/>
          </a:xfrm>
        </p:spPr>
        <p:txBody>
          <a:bodyPr>
            <a:noAutofit/>
          </a:bodyPr>
          <a:lstStyle/>
          <a:p>
            <a:pPr algn="ctr"/>
            <a:r>
              <a:rPr lang="en-US" b="1" dirty="0">
                <a:latin typeface="Calibri Light" panose="020F0302020204030204" pitchFamily="34" charset="0"/>
                <a:cs typeface="Calibri Light" panose="020F0302020204030204" pitchFamily="34" charset="0"/>
              </a:rPr>
              <a:t>ADAS Calibrations Workflow</a:t>
            </a:r>
          </a:p>
        </p:txBody>
      </p:sp>
      <p:sp>
        <p:nvSpPr>
          <p:cNvPr id="6" name="Rectangle 5">
            <a:extLst>
              <a:ext uri="{FF2B5EF4-FFF2-40B4-BE49-F238E27FC236}">
                <a16:creationId xmlns:a16="http://schemas.microsoft.com/office/drawing/2014/main" id="{3B7402FB-317A-4883-90DD-A1CFF6492FFC}"/>
              </a:ext>
            </a:extLst>
          </p:cNvPr>
          <p:cNvSpPr/>
          <p:nvPr/>
        </p:nvSpPr>
        <p:spPr>
          <a:xfrm>
            <a:off x="284417" y="2028065"/>
            <a:ext cx="11215892"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 CALIBRATION workflow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was developed by the CIECA Calibration Committee to provide an overview of the process that is supported by the messages developed and updated in the Business Message Suite (BMS) and Codes.</a:t>
            </a:r>
          </a:p>
        </p:txBody>
      </p:sp>
    </p:spTree>
    <p:extLst>
      <p:ext uri="{BB962C8B-B14F-4D97-AF65-F5344CB8AC3E}">
        <p14:creationId xmlns:p14="http://schemas.microsoft.com/office/powerpoint/2010/main" val="1655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2FB1-E3B7-4375-A123-3E1FCDAC932B}"/>
              </a:ext>
            </a:extLst>
          </p:cNvPr>
          <p:cNvSpPr>
            <a:spLocks noGrp="1"/>
          </p:cNvSpPr>
          <p:nvPr>
            <p:ph type="title"/>
          </p:nvPr>
        </p:nvSpPr>
        <p:spPr>
          <a:xfrm>
            <a:off x="1097280" y="286603"/>
            <a:ext cx="10058400" cy="1450757"/>
          </a:xfrm>
        </p:spPr>
        <p:txBody>
          <a:bodyPr anchor="b">
            <a:normAutofit/>
          </a:bodyPr>
          <a:lstStyle/>
          <a:p>
            <a:pPr algn="ctr"/>
            <a:r>
              <a:rPr lang="en-US" b="1" dirty="0">
                <a:solidFill>
                  <a:srgbClr val="2C3D94"/>
                </a:solidFill>
              </a:rPr>
              <a:t>Benefits Identified by the CIECA Calibration Committee</a:t>
            </a:r>
          </a:p>
        </p:txBody>
      </p:sp>
      <p:graphicFrame>
        <p:nvGraphicFramePr>
          <p:cNvPr id="5" name="Text Placeholder 1">
            <a:extLst>
              <a:ext uri="{FF2B5EF4-FFF2-40B4-BE49-F238E27FC236}">
                <a16:creationId xmlns:a16="http://schemas.microsoft.com/office/drawing/2014/main" id="{98653ABF-BC35-4031-9612-C7E504F4346A}"/>
              </a:ext>
            </a:extLst>
          </p:cNvPr>
          <p:cNvGraphicFramePr/>
          <p:nvPr/>
        </p:nvGraphicFramePr>
        <p:xfrm>
          <a:off x="406814" y="6309360"/>
          <a:ext cx="11209799" cy="106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DA367705-AFAB-4A02-B85D-9658814691B9}"/>
              </a:ext>
            </a:extLst>
          </p:cNvPr>
          <p:cNvGrpSpPr/>
          <p:nvPr/>
        </p:nvGrpSpPr>
        <p:grpSpPr>
          <a:xfrm>
            <a:off x="558393" y="1777418"/>
            <a:ext cx="2605402" cy="2114393"/>
            <a:chOff x="91450" y="137166"/>
            <a:chExt cx="2605402" cy="2114393"/>
          </a:xfrm>
        </p:grpSpPr>
        <p:sp>
          <p:nvSpPr>
            <p:cNvPr id="27" name="Rectangle 26">
              <a:extLst>
                <a:ext uri="{FF2B5EF4-FFF2-40B4-BE49-F238E27FC236}">
                  <a16:creationId xmlns:a16="http://schemas.microsoft.com/office/drawing/2014/main" id="{756B5211-CC83-4B7D-A2FA-1A3D8765DABC}"/>
                </a:ext>
              </a:extLst>
            </p:cNvPr>
            <p:cNvSpPr/>
            <p:nvPr/>
          </p:nvSpPr>
          <p:spPr>
            <a:xfrm>
              <a:off x="91450" y="137166"/>
              <a:ext cx="2605402" cy="2114393"/>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553CE11E-A272-42EF-8950-3566CC36E1B4}"/>
                </a:ext>
              </a:extLst>
            </p:cNvPr>
            <p:cNvSpPr txBox="1"/>
            <p:nvPr/>
          </p:nvSpPr>
          <p:spPr>
            <a:xfrm>
              <a:off x="91450" y="137166"/>
              <a:ext cx="2605402" cy="2114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Enable a more accurate, consistent, efficient and transparent process for calibration </a:t>
              </a:r>
            </a:p>
          </p:txBody>
        </p:sp>
      </p:grpSp>
      <p:grpSp>
        <p:nvGrpSpPr>
          <p:cNvPr id="6" name="Group 5">
            <a:extLst>
              <a:ext uri="{FF2B5EF4-FFF2-40B4-BE49-F238E27FC236}">
                <a16:creationId xmlns:a16="http://schemas.microsoft.com/office/drawing/2014/main" id="{E700C99D-E43E-430E-8A5E-63725C92DD02}"/>
              </a:ext>
            </a:extLst>
          </p:cNvPr>
          <p:cNvGrpSpPr/>
          <p:nvPr/>
        </p:nvGrpSpPr>
        <p:grpSpPr>
          <a:xfrm>
            <a:off x="3424335" y="1768875"/>
            <a:ext cx="2605402" cy="2108948"/>
            <a:chOff x="2869226" y="146077"/>
            <a:chExt cx="2605402" cy="2114393"/>
          </a:xfrm>
        </p:grpSpPr>
        <p:sp>
          <p:nvSpPr>
            <p:cNvPr id="25" name="Rectangle 24">
              <a:extLst>
                <a:ext uri="{FF2B5EF4-FFF2-40B4-BE49-F238E27FC236}">
                  <a16:creationId xmlns:a16="http://schemas.microsoft.com/office/drawing/2014/main" id="{E9DA8F06-B4A3-41E5-91E7-E70D63FD73BD}"/>
                </a:ext>
              </a:extLst>
            </p:cNvPr>
            <p:cNvSpPr/>
            <p:nvPr/>
          </p:nvSpPr>
          <p:spPr>
            <a:xfrm>
              <a:off x="2869226" y="146077"/>
              <a:ext cx="2605402" cy="2114393"/>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671695AE-4D9C-4D3A-8DB5-114CB958489B}"/>
                </a:ext>
              </a:extLst>
            </p:cNvPr>
            <p:cNvSpPr txBox="1"/>
            <p:nvPr/>
          </p:nvSpPr>
          <p:spPr>
            <a:xfrm>
              <a:off x="2869226" y="487316"/>
              <a:ext cx="2605402" cy="1454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t"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Enable processes and procedures that assure vehicle safety by setting the vehicle to the OEM’s prescribed calibration settings</a:t>
              </a:r>
            </a:p>
            <a:p>
              <a:pPr marL="57150" marR="0" lvl="1" indent="-57150" algn="ctr" defTabSz="444500" rtl="0" eaLnBrk="1" fontAlgn="auto" latinLnBrk="0" hangingPunct="1">
                <a:lnSpc>
                  <a:spcPct val="90000"/>
                </a:lnSpc>
                <a:spcBef>
                  <a:spcPct val="0"/>
                </a:spcBef>
                <a:spcAft>
                  <a:spcPct val="15000"/>
                </a:spcAft>
                <a:buClrTx/>
                <a:buSzTx/>
                <a:buFontTx/>
                <a:buChar char="•"/>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9643CE9D-51F5-4D61-A841-94A264AC1B4A}"/>
              </a:ext>
            </a:extLst>
          </p:cNvPr>
          <p:cNvGrpSpPr/>
          <p:nvPr/>
        </p:nvGrpSpPr>
        <p:grpSpPr>
          <a:xfrm>
            <a:off x="6290278" y="1768875"/>
            <a:ext cx="2605402" cy="2069184"/>
            <a:chOff x="5735169" y="168681"/>
            <a:chExt cx="2605402" cy="2069184"/>
          </a:xfrm>
        </p:grpSpPr>
        <p:sp>
          <p:nvSpPr>
            <p:cNvPr id="23" name="Rectangle 22">
              <a:extLst>
                <a:ext uri="{FF2B5EF4-FFF2-40B4-BE49-F238E27FC236}">
                  <a16:creationId xmlns:a16="http://schemas.microsoft.com/office/drawing/2014/main" id="{E47B50AC-14C9-462E-B6D1-53C7A8233CF7}"/>
                </a:ext>
              </a:extLst>
            </p:cNvPr>
            <p:cNvSpPr/>
            <p:nvPr/>
          </p:nvSpPr>
          <p:spPr>
            <a:xfrm>
              <a:off x="5735169" y="168681"/>
              <a:ext cx="2605402" cy="2069184"/>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ECB90376-B278-401A-A8D4-6107288E77A2}"/>
                </a:ext>
              </a:extLst>
            </p:cNvPr>
            <p:cNvSpPr txBox="1"/>
            <p:nvPr/>
          </p:nvSpPr>
          <p:spPr>
            <a:xfrm>
              <a:off x="5735169" y="168681"/>
              <a:ext cx="2605402" cy="2069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Improve the level of documentation standards regarding calibration processes </a:t>
              </a:r>
            </a:p>
          </p:txBody>
        </p:sp>
      </p:grpSp>
      <p:grpSp>
        <p:nvGrpSpPr>
          <p:cNvPr id="8" name="Group 7">
            <a:extLst>
              <a:ext uri="{FF2B5EF4-FFF2-40B4-BE49-F238E27FC236}">
                <a16:creationId xmlns:a16="http://schemas.microsoft.com/office/drawing/2014/main" id="{5A56997F-99BA-4358-90E6-3D1CF7B60C77}"/>
              </a:ext>
            </a:extLst>
          </p:cNvPr>
          <p:cNvGrpSpPr/>
          <p:nvPr/>
        </p:nvGrpSpPr>
        <p:grpSpPr>
          <a:xfrm>
            <a:off x="9156221" y="1777418"/>
            <a:ext cx="2605402" cy="2052098"/>
            <a:chOff x="8601112" y="177224"/>
            <a:chExt cx="2605402" cy="2052098"/>
          </a:xfrm>
        </p:grpSpPr>
        <p:sp>
          <p:nvSpPr>
            <p:cNvPr id="21" name="Rectangle 20">
              <a:extLst>
                <a:ext uri="{FF2B5EF4-FFF2-40B4-BE49-F238E27FC236}">
                  <a16:creationId xmlns:a16="http://schemas.microsoft.com/office/drawing/2014/main" id="{8E8E43EB-D1B2-49F1-9FE5-FA4E0759785B}"/>
                </a:ext>
              </a:extLst>
            </p:cNvPr>
            <p:cNvSpPr/>
            <p:nvPr/>
          </p:nvSpPr>
          <p:spPr>
            <a:xfrm>
              <a:off x="8601112" y="177224"/>
              <a:ext cx="2605402" cy="2052098"/>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E6ABAEB2-C218-466E-AB86-495FBD479305}"/>
                </a:ext>
              </a:extLst>
            </p:cNvPr>
            <p:cNvSpPr txBox="1"/>
            <p:nvPr/>
          </p:nvSpPr>
          <p:spPr>
            <a:xfrm>
              <a:off x="8601112" y="177224"/>
              <a:ext cx="2605402" cy="2052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Identify third-party resources for calibration services that employ OEM procedures </a:t>
              </a:r>
            </a:p>
          </p:txBody>
        </p:sp>
      </p:grpSp>
      <p:grpSp>
        <p:nvGrpSpPr>
          <p:cNvPr id="9" name="Group 8">
            <a:extLst>
              <a:ext uri="{FF2B5EF4-FFF2-40B4-BE49-F238E27FC236}">
                <a16:creationId xmlns:a16="http://schemas.microsoft.com/office/drawing/2014/main" id="{CAFE843B-AD96-490C-9C3F-799E5161C5B1}"/>
              </a:ext>
            </a:extLst>
          </p:cNvPr>
          <p:cNvGrpSpPr/>
          <p:nvPr/>
        </p:nvGrpSpPr>
        <p:grpSpPr>
          <a:xfrm>
            <a:off x="558393" y="4165694"/>
            <a:ext cx="2605402" cy="1993039"/>
            <a:chOff x="3284" y="2565500"/>
            <a:chExt cx="2605402" cy="1993039"/>
          </a:xfrm>
        </p:grpSpPr>
        <p:sp>
          <p:nvSpPr>
            <p:cNvPr id="19" name="Rectangle 18">
              <a:extLst>
                <a:ext uri="{FF2B5EF4-FFF2-40B4-BE49-F238E27FC236}">
                  <a16:creationId xmlns:a16="http://schemas.microsoft.com/office/drawing/2014/main" id="{AE613487-887A-4A56-BEDD-FA576F388F6A}"/>
                </a:ext>
              </a:extLst>
            </p:cNvPr>
            <p:cNvSpPr/>
            <p:nvPr/>
          </p:nvSpPr>
          <p:spPr>
            <a:xfrm>
              <a:off x="3284" y="2565500"/>
              <a:ext cx="2605402" cy="199303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D9488C92-A8B4-4524-98AE-A1623862F068}"/>
                </a:ext>
              </a:extLst>
            </p:cNvPr>
            <p:cNvSpPr txBox="1"/>
            <p:nvPr/>
          </p:nvSpPr>
          <p:spPr>
            <a:xfrm>
              <a:off x="3284" y="2565500"/>
              <a:ext cx="2605402" cy="1993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Enable calibration data to flow through multiple providers and document the process</a:t>
              </a:r>
            </a:p>
          </p:txBody>
        </p:sp>
      </p:grpSp>
      <p:grpSp>
        <p:nvGrpSpPr>
          <p:cNvPr id="10" name="Group 9">
            <a:extLst>
              <a:ext uri="{FF2B5EF4-FFF2-40B4-BE49-F238E27FC236}">
                <a16:creationId xmlns:a16="http://schemas.microsoft.com/office/drawing/2014/main" id="{EC3098B9-4510-4200-B4A0-26E4252E4952}"/>
              </a:ext>
            </a:extLst>
          </p:cNvPr>
          <p:cNvGrpSpPr/>
          <p:nvPr/>
        </p:nvGrpSpPr>
        <p:grpSpPr>
          <a:xfrm>
            <a:off x="3424335" y="4148600"/>
            <a:ext cx="2605402" cy="2027227"/>
            <a:chOff x="2869226" y="2548406"/>
            <a:chExt cx="2605402" cy="2027227"/>
          </a:xfrm>
        </p:grpSpPr>
        <p:sp>
          <p:nvSpPr>
            <p:cNvPr id="17" name="Rectangle 16">
              <a:extLst>
                <a:ext uri="{FF2B5EF4-FFF2-40B4-BE49-F238E27FC236}">
                  <a16:creationId xmlns:a16="http://schemas.microsoft.com/office/drawing/2014/main" id="{9F25DEF1-3D6B-42D7-926B-581AB5C14E2A}"/>
                </a:ext>
              </a:extLst>
            </p:cNvPr>
            <p:cNvSpPr/>
            <p:nvPr/>
          </p:nvSpPr>
          <p:spPr>
            <a:xfrm>
              <a:off x="2869226" y="2548406"/>
              <a:ext cx="2605402" cy="20272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91A7C17F-BDFC-4DF7-B947-4FA04C4BEDE2}"/>
                </a:ext>
              </a:extLst>
            </p:cNvPr>
            <p:cNvSpPr txBox="1"/>
            <p:nvPr/>
          </p:nvSpPr>
          <p:spPr>
            <a:xfrm>
              <a:off x="2869226" y="2548406"/>
              <a:ext cx="2605402" cy="20272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The calibration data includes the final confirmation that the calibration was done accurately and to the OEM specifications</a:t>
              </a:r>
            </a:p>
          </p:txBody>
        </p:sp>
      </p:grpSp>
      <p:grpSp>
        <p:nvGrpSpPr>
          <p:cNvPr id="11" name="Group 10">
            <a:extLst>
              <a:ext uri="{FF2B5EF4-FFF2-40B4-BE49-F238E27FC236}">
                <a16:creationId xmlns:a16="http://schemas.microsoft.com/office/drawing/2014/main" id="{A4CA089E-31B9-402D-AABC-CC95DDDE5D6B}"/>
              </a:ext>
            </a:extLst>
          </p:cNvPr>
          <p:cNvGrpSpPr/>
          <p:nvPr/>
        </p:nvGrpSpPr>
        <p:grpSpPr>
          <a:xfrm>
            <a:off x="6290278" y="4122971"/>
            <a:ext cx="2605402" cy="2078485"/>
            <a:chOff x="5735169" y="2522777"/>
            <a:chExt cx="2605402" cy="2078485"/>
          </a:xfrm>
        </p:grpSpPr>
        <p:sp>
          <p:nvSpPr>
            <p:cNvPr id="15" name="Rectangle 14">
              <a:extLst>
                <a:ext uri="{FF2B5EF4-FFF2-40B4-BE49-F238E27FC236}">
                  <a16:creationId xmlns:a16="http://schemas.microsoft.com/office/drawing/2014/main" id="{308D7B68-12FE-4261-9578-FFBF7C21D2BA}"/>
                </a:ext>
              </a:extLst>
            </p:cNvPr>
            <p:cNvSpPr/>
            <p:nvPr/>
          </p:nvSpPr>
          <p:spPr>
            <a:xfrm>
              <a:off x="5735169" y="2522777"/>
              <a:ext cx="2605402" cy="2078485"/>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F77D6D82-D8F3-48B7-83A8-98CB396C73FC}"/>
                </a:ext>
              </a:extLst>
            </p:cNvPr>
            <p:cNvSpPr txBox="1"/>
            <p:nvPr/>
          </p:nvSpPr>
          <p:spPr>
            <a:xfrm>
              <a:off x="5735169" y="2522777"/>
              <a:ext cx="2605402" cy="2078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Increased repair facility’s confidence and accountability through verification of proper answerable data </a:t>
              </a:r>
            </a:p>
          </p:txBody>
        </p:sp>
      </p:grpSp>
      <p:grpSp>
        <p:nvGrpSpPr>
          <p:cNvPr id="12" name="Group 11">
            <a:extLst>
              <a:ext uri="{FF2B5EF4-FFF2-40B4-BE49-F238E27FC236}">
                <a16:creationId xmlns:a16="http://schemas.microsoft.com/office/drawing/2014/main" id="{C4DB92FA-8FC1-4B20-9892-EFEBBB30D43E}"/>
              </a:ext>
            </a:extLst>
          </p:cNvPr>
          <p:cNvGrpSpPr/>
          <p:nvPr/>
        </p:nvGrpSpPr>
        <p:grpSpPr>
          <a:xfrm>
            <a:off x="9156221" y="4111144"/>
            <a:ext cx="2605402" cy="2082018"/>
            <a:chOff x="8601112" y="2521010"/>
            <a:chExt cx="2605402" cy="2082018"/>
          </a:xfrm>
        </p:grpSpPr>
        <p:sp>
          <p:nvSpPr>
            <p:cNvPr id="13" name="Rectangle 12">
              <a:extLst>
                <a:ext uri="{FF2B5EF4-FFF2-40B4-BE49-F238E27FC236}">
                  <a16:creationId xmlns:a16="http://schemas.microsoft.com/office/drawing/2014/main" id="{12B61854-311D-44F3-9C86-EFE6A0861DE8}"/>
                </a:ext>
              </a:extLst>
            </p:cNvPr>
            <p:cNvSpPr/>
            <p:nvPr/>
          </p:nvSpPr>
          <p:spPr>
            <a:xfrm>
              <a:off x="8601112" y="2521010"/>
              <a:ext cx="2605402" cy="2082018"/>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F1EA1E61-6010-483A-BD8C-ECCC331EFF84}"/>
                </a:ext>
              </a:extLst>
            </p:cNvPr>
            <p:cNvSpPr txBox="1"/>
            <p:nvPr/>
          </p:nvSpPr>
          <p:spPr>
            <a:xfrm>
              <a:off x="8601112" y="2521010"/>
              <a:ext cx="2605402" cy="2082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Reduce the risk and potential liability of various entities—including repair facilities, insurers, and vehicle manufacturers—with respect to calibration procedures and confirmation </a:t>
              </a:r>
            </a:p>
          </p:txBody>
        </p:sp>
      </p:grpSp>
    </p:spTree>
    <p:extLst>
      <p:ext uri="{BB962C8B-B14F-4D97-AF65-F5344CB8AC3E}">
        <p14:creationId xmlns:p14="http://schemas.microsoft.com/office/powerpoint/2010/main" val="403858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C0616-8DB2-4780-AB08-ABB2E9B0BBCC}"/>
              </a:ext>
            </a:extLst>
          </p:cNvPr>
          <p:cNvSpPr>
            <a:spLocks noGrp="1"/>
          </p:cNvSpPr>
          <p:nvPr>
            <p:ph type="body" idx="4294967295"/>
          </p:nvPr>
        </p:nvSpPr>
        <p:spPr>
          <a:xfrm>
            <a:off x="234166" y="1967949"/>
            <a:ext cx="11723668" cy="4058658"/>
          </a:xfrm>
        </p:spPr>
        <p:txBody>
          <a:bodyPr>
            <a:normAutofit/>
          </a:bodyPr>
          <a:lstStyle/>
          <a:p>
            <a:pPr marL="34290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Repair Facilities:</a:t>
            </a:r>
            <a:r>
              <a:rPr lang="en-US" sz="1400" dirty="0">
                <a:latin typeface="Arial" panose="020B0604020202020204" pitchFamily="34" charset="0"/>
                <a:ea typeface="Times New Roman" panose="02020603050405020304" pitchFamily="18" charset="0"/>
              </a:rPr>
              <a:t> Any company whose business concern is to repair and calibrate damaged vehicles. Repair facilities include, but are not limited to: dealerships, mechanical providers, collision centers, calibration centers; to perform calibration according to procedures (sublet)</a:t>
            </a:r>
          </a:p>
          <a:p>
            <a:pPr marL="342900" lvl="0" indent="-342900">
              <a:lnSpc>
                <a:spcPct val="120000"/>
              </a:lnSpc>
              <a:spcBef>
                <a:spcPts val="0"/>
              </a:spcBef>
              <a:spcAft>
                <a:spcPts val="0"/>
              </a:spcAft>
              <a:buClr>
                <a:srgbClr val="002060"/>
              </a:buClr>
              <a:buFont typeface="Wingdings" panose="05000000000000000000" pitchFamily="2" charset="2"/>
              <a:buChar char=""/>
              <a:tabLst>
                <a:tab pos="685800" algn="l"/>
              </a:tabLst>
            </a:pPr>
            <a:r>
              <a:rPr lang="en-US" sz="1400" b="1" dirty="0">
                <a:solidFill>
                  <a:prstClr val="black">
                    <a:lumMod val="75000"/>
                    <a:lumOff val="25000"/>
                  </a:prstClr>
                </a:solidFill>
                <a:latin typeface="Arial" panose="020B0604020202020204" pitchFamily="34" charset="0"/>
                <a:ea typeface="Times New Roman" panose="02020603050405020304" pitchFamily="18" charset="0"/>
              </a:rPr>
              <a:t>OEM Vehicle Manufacturers: </a:t>
            </a:r>
            <a:r>
              <a:rPr lang="en-US" sz="1400" dirty="0">
                <a:solidFill>
                  <a:prstClr val="black">
                    <a:lumMod val="75000"/>
                    <a:lumOff val="25000"/>
                  </a:prstClr>
                </a:solidFill>
                <a:latin typeface="Arial" panose="020B0604020202020204" pitchFamily="34" charset="0"/>
                <a:ea typeface="Times New Roman" panose="02020603050405020304" pitchFamily="18" charset="0"/>
              </a:rPr>
              <a:t>These are the originators of all necessary proprietary technical information, establishing calibration procedures and documentation. Certification, warranty and other programs may include required communication</a:t>
            </a:r>
            <a:endParaRPr lang="en-US" dirty="0">
              <a:latin typeface="Times New Roman" panose="02020603050405020304" pitchFamily="18" charset="0"/>
              <a:ea typeface="Times New Roman" panose="02020603050405020304" pitchFamily="18" charset="0"/>
            </a:endParaRPr>
          </a:p>
          <a:p>
            <a:pPr marL="342900" lvl="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Information Technology Providers:</a:t>
            </a:r>
            <a:r>
              <a:rPr lang="en-US" sz="1400" dirty="0">
                <a:latin typeface="Arial" panose="020B0604020202020204" pitchFamily="34" charset="0"/>
                <a:ea typeface="Times New Roman" panose="02020603050405020304" pitchFamily="18" charset="0"/>
              </a:rPr>
              <a:t> Any entity that develops and/or maintains software applications or services related to the repair and calibration of ADAS and other vehicle calibration features</a:t>
            </a:r>
            <a:endParaRPr lang="en-US" dirty="0">
              <a:latin typeface="Times New Roman" panose="02020603050405020304" pitchFamily="18" charset="0"/>
              <a:ea typeface="Times New Roman" panose="02020603050405020304" pitchFamily="18" charset="0"/>
            </a:endParaRPr>
          </a:p>
          <a:p>
            <a:pPr marL="342900" lvl="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Tier One Providers: </a:t>
            </a:r>
            <a:r>
              <a:rPr lang="en-US" sz="1400" dirty="0">
                <a:latin typeface="Arial" panose="020B0604020202020204" pitchFamily="34" charset="0"/>
                <a:ea typeface="Times New Roman" panose="02020603050405020304" pitchFamily="18" charset="0"/>
              </a:rPr>
              <a:t>These are companies with whom the OEM manufacturers contract to provide the calibration procedures. It is recognized the OEM Vehicle Manufacturer’s procedures have priority on calibration procedures over the Tier One Providers.</a:t>
            </a:r>
            <a:endParaRPr lang="en-US" dirty="0">
              <a:latin typeface="Times New Roman" panose="02020603050405020304" pitchFamily="18" charset="0"/>
              <a:ea typeface="Times New Roman" panose="02020603050405020304" pitchFamily="18" charset="0"/>
            </a:endParaRPr>
          </a:p>
          <a:p>
            <a:pPr marL="342900" lvl="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Calibration Companies: </a:t>
            </a:r>
            <a:r>
              <a:rPr lang="en-US" sz="1400" dirty="0">
                <a:latin typeface="Arial" panose="020B0604020202020204" pitchFamily="34" charset="0"/>
                <a:ea typeface="Times New Roman" panose="02020603050405020304" pitchFamily="18" charset="0"/>
              </a:rPr>
              <a:t>Those who offer calibration services for repair facilities, including on-site and off-site companies (this includes the sublet calibration providers)</a:t>
            </a:r>
          </a:p>
          <a:p>
            <a:pPr marL="34290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Insurance Companies:</a:t>
            </a:r>
            <a:r>
              <a:rPr lang="en-US" sz="1400" dirty="0">
                <a:latin typeface="Arial" panose="020B0604020202020204" pitchFamily="34" charset="0"/>
                <a:ea typeface="Times New Roman" panose="02020603050405020304" pitchFamily="18" charset="0"/>
              </a:rPr>
              <a:t>  Property and Casualty insurers in one or multiple lines of business who act on behalf of their policy holder and impacted parties for the settlement of the loss for the vehicle repair including necessary electronic and physical calibration features</a:t>
            </a:r>
            <a:endParaRPr lang="en-US" dirty="0">
              <a:latin typeface="Times New Roman" panose="02020603050405020304" pitchFamily="18" charset="0"/>
              <a:ea typeface="Times New Roman" panose="02020603050405020304" pitchFamily="18" charset="0"/>
            </a:endParaRPr>
          </a:p>
          <a:p>
            <a:pPr marL="342900" lvl="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Third Party Administrators (TPA): </a:t>
            </a:r>
            <a:r>
              <a:rPr lang="en-US" sz="1400" dirty="0">
                <a:latin typeface="Arial" panose="020B0604020202020204" pitchFamily="34" charset="0"/>
                <a:ea typeface="Times New Roman" panose="02020603050405020304" pitchFamily="18" charset="0"/>
              </a:rPr>
              <a:t>The companies whose main business is to administer the repair process life cycle for insurance carriers and repair facilities and others, including appraisers</a:t>
            </a:r>
            <a:endParaRPr lang="en-US" dirty="0">
              <a:latin typeface="Times New Roman" panose="02020603050405020304" pitchFamily="18" charset="0"/>
              <a:ea typeface="Times New Roman" panose="02020603050405020304" pitchFamily="18" charset="0"/>
            </a:endParaRPr>
          </a:p>
          <a:p>
            <a:pPr marL="342900" lvl="0" indent="-342900">
              <a:lnSpc>
                <a:spcPct val="120000"/>
              </a:lnSpc>
              <a:spcBef>
                <a:spcPts val="0"/>
              </a:spcBef>
              <a:spcAft>
                <a:spcPts val="0"/>
              </a:spcAft>
              <a:buFont typeface="Wingdings" panose="05000000000000000000" pitchFamily="2" charset="2"/>
              <a:buChar char=""/>
              <a:tabLst>
                <a:tab pos="685800" algn="l"/>
              </a:tabLst>
            </a:pPr>
            <a:r>
              <a:rPr lang="en-US" sz="1400" b="1" dirty="0">
                <a:latin typeface="Arial" panose="020B0604020202020204" pitchFamily="34" charset="0"/>
                <a:ea typeface="Times New Roman" panose="02020603050405020304" pitchFamily="18" charset="0"/>
              </a:rPr>
              <a:t>Other Entities:</a:t>
            </a:r>
            <a:r>
              <a:rPr lang="en-US" sz="1400" dirty="0">
                <a:latin typeface="Arial" panose="020B0604020202020204" pitchFamily="34" charset="0"/>
                <a:ea typeface="Times New Roman" panose="02020603050405020304" pitchFamily="18" charset="0"/>
              </a:rPr>
              <a:t> Other parties that are not directly providing loss settlement, vehicle repair or calibration tasks </a:t>
            </a:r>
            <a:r>
              <a:rPr lang="en-US" sz="1400" dirty="0">
                <a:solidFill>
                  <a:srgbClr val="000000"/>
                </a:solidFill>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499D22D1-594F-4386-B7A8-9E2C8BE11528}"/>
              </a:ext>
            </a:extLst>
          </p:cNvPr>
          <p:cNvSpPr>
            <a:spLocks noGrp="1"/>
          </p:cNvSpPr>
          <p:nvPr>
            <p:ph type="title"/>
          </p:nvPr>
        </p:nvSpPr>
        <p:spPr>
          <a:xfrm>
            <a:off x="3490622" y="163003"/>
            <a:ext cx="4929809" cy="902473"/>
          </a:xfrm>
        </p:spPr>
        <p:txBody>
          <a:bodyPr/>
          <a:lstStyle/>
          <a:p>
            <a:r>
              <a:rPr lang="en-US" b="1" dirty="0"/>
              <a:t>Industry Segments</a:t>
            </a:r>
          </a:p>
        </p:txBody>
      </p:sp>
      <p:sp>
        <p:nvSpPr>
          <p:cNvPr id="4" name="TextBox 3">
            <a:extLst>
              <a:ext uri="{FF2B5EF4-FFF2-40B4-BE49-F238E27FC236}">
                <a16:creationId xmlns:a16="http://schemas.microsoft.com/office/drawing/2014/main" id="{9D7C120C-49B6-45E6-B5F2-A208A67BFAC5}"/>
              </a:ext>
            </a:extLst>
          </p:cNvPr>
          <p:cNvSpPr txBox="1"/>
          <p:nvPr/>
        </p:nvSpPr>
        <p:spPr>
          <a:xfrm>
            <a:off x="723569" y="1065476"/>
            <a:ext cx="108694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3D94"/>
                </a:solidFill>
                <a:effectLst/>
                <a:uLnTx/>
                <a:uFillTx/>
                <a:latin typeface="Calibri" panose="020F0502020204030204"/>
                <a:ea typeface="+mn-ea"/>
                <a:cs typeface="+mn-cs"/>
              </a:rPr>
              <a:t>The service being implemented with this guide includes the sending and/or receiving of Calibration information. Industry segments impacted by this Implementation Guide include: </a:t>
            </a:r>
          </a:p>
        </p:txBody>
      </p:sp>
    </p:spTree>
    <p:extLst>
      <p:ext uri="{BB962C8B-B14F-4D97-AF65-F5344CB8AC3E}">
        <p14:creationId xmlns:p14="http://schemas.microsoft.com/office/powerpoint/2010/main" val="21836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1190956" y="1845734"/>
            <a:ext cx="9964723" cy="4023360"/>
          </a:xfrm>
        </p:spPr>
        <p:txBody>
          <a:bodyPr>
            <a:normAutofit/>
          </a:bodyPr>
          <a:lstStyle/>
          <a:p>
            <a:pPr marL="0" indent="0">
              <a:buNone/>
            </a:pPr>
            <a:r>
              <a:rPr lang="en-US" sz="2800" dirty="0"/>
              <a:t>Agree/Disagree/Abstain question: </a:t>
            </a:r>
            <a:r>
              <a:rPr lang="en-US" sz="2800" dirty="0">
                <a:solidFill>
                  <a:schemeClr val="accent1">
                    <a:lumMod val="90000"/>
                    <a:lumOff val="10000"/>
                  </a:schemeClr>
                </a:solidFill>
              </a:rPr>
              <a:t>A standard “best practices” process to address all ADAS related calibration procedures will benefit my operation.</a:t>
            </a:r>
          </a:p>
          <a:p>
            <a:pPr marL="0" indent="0">
              <a:buNone/>
            </a:pPr>
            <a:endParaRPr lang="en-US" sz="2800" dirty="0"/>
          </a:p>
          <a:p>
            <a:pPr marL="514350" indent="-514350">
              <a:buFont typeface="+mj-lt"/>
              <a:buAutoNum type="arabicPeriod"/>
            </a:pPr>
            <a:r>
              <a:rPr lang="en-US" dirty="0"/>
              <a:t>Agree</a:t>
            </a:r>
          </a:p>
          <a:p>
            <a:pPr marL="514350" indent="-514350">
              <a:buFont typeface="+mj-lt"/>
              <a:buAutoNum type="arabicPeriod"/>
            </a:pPr>
            <a:r>
              <a:rPr lang="en-US" dirty="0"/>
              <a:t>Disagree</a:t>
            </a:r>
          </a:p>
          <a:p>
            <a:pPr marL="514350" indent="-514350">
              <a:buFont typeface="+mj-lt"/>
              <a:buAutoNum type="arabicPeriod"/>
            </a:pPr>
            <a:r>
              <a:rPr lang="en-US" dirty="0"/>
              <a:t>Abstain </a:t>
            </a:r>
          </a:p>
        </p:txBody>
      </p:sp>
      <p:sp>
        <p:nvSpPr>
          <p:cNvPr id="4" name="TPAnswers"/>
          <p:cNvSpPr txBox="1">
            <a:spLocks/>
          </p:cNvSpPr>
          <p:nvPr>
            <p:custDataLst>
              <p:tags r:id="rId1"/>
            </p:custDataLst>
          </p:nvPr>
        </p:nvSpPr>
        <p:spPr bwMode="auto">
          <a:xfrm>
            <a:off x="5212487" y="2916765"/>
            <a:ext cx="4243526" cy="295232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2075" tIns="46038" rIns="92075" bIns="46038"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1" fontAlgn="base" hangingPunct="1">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1" fontAlgn="base" hangingPunct="1">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1" fontAlgn="base" hangingPunct="1">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9pPr>
          </a:lstStyle>
          <a:p>
            <a:pPr marL="0" marR="0" lvl="0" indent="0" algn="l" defTabSz="457200" rtl="0" eaLnBrk="1" fontAlgn="base" latinLnBrk="0" hangingPunct="1">
              <a:lnSpc>
                <a:spcPct val="100000"/>
              </a:lnSpc>
              <a:spcBef>
                <a:spcPct val="20000"/>
              </a:spcBef>
              <a:spcAft>
                <a:spcPts val="0"/>
              </a:spcAft>
              <a:buClr>
                <a:prstClr val="black"/>
              </a:buClr>
              <a:buSzPct val="100000"/>
              <a:buFont typeface="Wingdings" pitchFamily="2" charset="2"/>
              <a:buNone/>
              <a:tabLst/>
              <a:defRPr/>
            </a:pPr>
            <a:r>
              <a:rPr kumimoji="1" lang="en-US" altLang="en-US" sz="2600" b="0" i="0" u="none" strike="noStrike" kern="0" cap="none" spc="0" normalizeH="0" baseline="0" noProof="0" dirty="0">
                <a:ln>
                  <a:noFill/>
                </a:ln>
                <a:solidFill>
                  <a:prstClr val="black"/>
                </a:solidFill>
                <a:effectLst/>
                <a:uLnTx/>
                <a:uFillTx/>
                <a:latin typeface="Arial" charset="0"/>
                <a:ea typeface="MS PGothic" pitchFamily="34" charset="-128"/>
                <a:cs typeface="Times New Roman" pitchFamily="18" charset="0"/>
              </a:rPr>
              <a:t>Leave this area for the response results</a:t>
            </a:r>
          </a:p>
        </p:txBody>
      </p:sp>
      <p:sp>
        <p:nvSpPr>
          <p:cNvPr id="5" name="Title 1">
            <a:extLst>
              <a:ext uri="{FF2B5EF4-FFF2-40B4-BE49-F238E27FC236}">
                <a16:creationId xmlns:a16="http://schemas.microsoft.com/office/drawing/2014/main" id="{78070009-0977-4CBC-9113-ECFE021A00EE}"/>
              </a:ext>
            </a:extLst>
          </p:cNvPr>
          <p:cNvSpPr txBox="1">
            <a:spLocks/>
          </p:cNvSpPr>
          <p:nvPr/>
        </p:nvSpPr>
        <p:spPr>
          <a:xfrm>
            <a:off x="1097280" y="489342"/>
            <a:ext cx="10058400" cy="999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rgbClr val="2C3D94"/>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4800" b="1" i="0" u="none" strike="noStrike" kern="1200" cap="none" spc="-50" normalizeH="0" baseline="0" noProof="0" dirty="0">
              <a:ln>
                <a:noFill/>
              </a:ln>
              <a:solidFill>
                <a:srgbClr val="2C3D94"/>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7863CC40-0692-474D-97D4-EFF219F5D811}"/>
              </a:ext>
            </a:extLst>
          </p:cNvPr>
          <p:cNvSpPr txBox="1">
            <a:spLocks/>
          </p:cNvSpPr>
          <p:nvPr/>
        </p:nvSpPr>
        <p:spPr>
          <a:xfrm>
            <a:off x="2514847" y="357894"/>
            <a:ext cx="7316939" cy="9991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rgbClr val="2C3D94"/>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dirty="0">
                <a:ln>
                  <a:noFill/>
                </a:ln>
                <a:solidFill>
                  <a:srgbClr val="2C3D94"/>
                </a:solidFill>
                <a:effectLst/>
                <a:uLnTx/>
                <a:uFillTx/>
                <a:latin typeface="Calibri Light" panose="020F0302020204030204"/>
                <a:ea typeface="+mj-ea"/>
                <a:cs typeface="+mj-cs"/>
              </a:rPr>
              <a:t>Audience Response Question:</a:t>
            </a:r>
            <a:endParaRPr kumimoji="0" lang="en-US" sz="4800" b="0" i="0" u="none" strike="noStrike" kern="1200" cap="none" spc="-50" normalizeH="0" baseline="0" noProof="0" dirty="0">
              <a:ln>
                <a:noFill/>
              </a:ln>
              <a:solidFill>
                <a:srgbClr val="2C3D94"/>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9424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98DC8-6B67-40C1-948C-5073F1F5977D}"/>
              </a:ext>
            </a:extLst>
          </p:cNvPr>
          <p:cNvSpPr>
            <a:spLocks noGrp="1"/>
          </p:cNvSpPr>
          <p:nvPr>
            <p:ph type="title"/>
          </p:nvPr>
        </p:nvSpPr>
        <p:spPr>
          <a:xfrm>
            <a:off x="1344614" y="271286"/>
            <a:ext cx="1941511" cy="586408"/>
          </a:xfrm>
        </p:spPr>
        <p:txBody>
          <a:bodyPr/>
          <a:lstStyle/>
          <a:p>
            <a:r>
              <a:rPr lang="en-US" b="1" dirty="0">
                <a:solidFill>
                  <a:srgbClr val="2C3D94"/>
                </a:solidFill>
              </a:rPr>
              <a:t>Workflow</a:t>
            </a:r>
          </a:p>
        </p:txBody>
      </p:sp>
      <p:sp>
        <p:nvSpPr>
          <p:cNvPr id="6" name="Text Placeholder 5">
            <a:extLst>
              <a:ext uri="{FF2B5EF4-FFF2-40B4-BE49-F238E27FC236}">
                <a16:creationId xmlns:a16="http://schemas.microsoft.com/office/drawing/2014/main" id="{2BAC57AA-EBCB-4FF8-B062-B63BB71A2D48}"/>
              </a:ext>
            </a:extLst>
          </p:cNvPr>
          <p:cNvSpPr>
            <a:spLocks noGrp="1"/>
          </p:cNvSpPr>
          <p:nvPr>
            <p:ph type="body" sz="half" idx="2"/>
          </p:nvPr>
        </p:nvSpPr>
        <p:spPr>
          <a:xfrm>
            <a:off x="565158" y="1104631"/>
            <a:ext cx="3979815" cy="4272989"/>
          </a:xfrm>
          <a:solidFill>
            <a:schemeClr val="accent1">
              <a:lumMod val="20000"/>
              <a:lumOff val="80000"/>
            </a:schemeClr>
          </a:solidFill>
          <a:ln>
            <a:solidFill>
              <a:srgbClr val="2C3D94"/>
            </a:solidFill>
          </a:ln>
        </p:spPr>
        <p:txBody>
          <a:bodyPr>
            <a:normAutofit/>
          </a:bodyPr>
          <a:lstStyle/>
          <a:p>
            <a:pPr marL="285750" indent="-285750">
              <a:buFont typeface="Arial" panose="020B0604020202020204" pitchFamily="34" charset="0"/>
              <a:buChar char="•"/>
            </a:pPr>
            <a:r>
              <a:rPr lang="en-US" b="1" dirty="0"/>
              <a:t>Start Here: </a:t>
            </a:r>
            <a:r>
              <a:rPr lang="en-US" dirty="0"/>
              <a:t>For ease of understanding, follow </a:t>
            </a:r>
            <a:r>
              <a:rPr lang="en-US" b="1" dirty="0"/>
              <a:t>Repair Facility </a:t>
            </a:r>
            <a:r>
              <a:rPr lang="en-US" dirty="0"/>
              <a:t>column</a:t>
            </a:r>
          </a:p>
          <a:p>
            <a:pPr marL="285750" indent="-285750">
              <a:buFont typeface="Arial" panose="020B0604020202020204" pitchFamily="34" charset="0"/>
              <a:buChar char="•"/>
            </a:pPr>
            <a:r>
              <a:rPr lang="en-US" b="1" dirty="0"/>
              <a:t>Information &amp; Documentation: </a:t>
            </a:r>
            <a:r>
              <a:rPr lang="en-US" dirty="0"/>
              <a:t>column provides information as to what information is recommended and what to document</a:t>
            </a:r>
          </a:p>
          <a:p>
            <a:pPr marL="285750" indent="-285750">
              <a:buFont typeface="Arial" panose="020B0604020202020204" pitchFamily="34" charset="0"/>
              <a:buChar char="•"/>
            </a:pPr>
            <a:r>
              <a:rPr lang="en-US" b="1" dirty="0"/>
              <a:t>Calibration Documentation to Parties: </a:t>
            </a:r>
            <a:r>
              <a:rPr lang="en-US" dirty="0"/>
              <a:t>Information, options, and tips of what has a high likely hood to be shared or obtained via other parties </a:t>
            </a:r>
          </a:p>
          <a:p>
            <a:pPr marL="285750" indent="-285750">
              <a:buFont typeface="Arial" panose="020B0604020202020204" pitchFamily="34" charset="0"/>
              <a:buChar char="•"/>
            </a:pPr>
            <a:r>
              <a:rPr lang="en-US" b="1" dirty="0"/>
              <a:t>Definitions: </a:t>
            </a:r>
            <a:r>
              <a:rPr lang="en-US" dirty="0"/>
              <a:t>are found in CIC Glossary of terms section for Automotive Scan, Diagnostics, Calibrations and programming </a:t>
            </a:r>
          </a:p>
          <a:p>
            <a:pPr marL="285750" indent="-285750">
              <a:buFont typeface="Arial" panose="020B0604020202020204" pitchFamily="34" charset="0"/>
              <a:buChar char="•"/>
            </a:pPr>
            <a:r>
              <a:rPr lang="en-US" dirty="0">
                <a:hlinkClick r:id="rId4"/>
              </a:rPr>
              <a:t>www.ciclink.com/automotive-scan-diagnostics-calibration-and-programming/</a:t>
            </a:r>
            <a:endParaRPr lang="en-US"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D5F08932-2514-463D-8431-0F40179F4AB5}"/>
              </a:ext>
            </a:extLst>
          </p:cNvPr>
          <p:cNvSpPr>
            <a:spLocks noChangeArrowheads="1"/>
          </p:cNvSpPr>
          <p:nvPr/>
        </p:nvSpPr>
        <p:spPr bwMode="auto">
          <a:xfrm>
            <a:off x="5120640" y="-31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758EDFF9-EBF4-46B3-8278-96D05910C6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Connector: Elbow 4">
            <a:extLst>
              <a:ext uri="{FF2B5EF4-FFF2-40B4-BE49-F238E27FC236}">
                <a16:creationId xmlns:a16="http://schemas.microsoft.com/office/drawing/2014/main" id="{EC4FE628-B1A6-4218-880D-B412F7357C61}"/>
              </a:ext>
            </a:extLst>
          </p:cNvPr>
          <p:cNvCxnSpPr>
            <a:cxnSpLocks/>
          </p:cNvCxnSpPr>
          <p:nvPr/>
        </p:nvCxnSpPr>
        <p:spPr>
          <a:xfrm flipV="1">
            <a:off x="3495675" y="235009"/>
            <a:ext cx="3657600" cy="1245371"/>
          </a:xfrm>
          <a:prstGeom prst="bentConnector3">
            <a:avLst>
              <a:gd name="adj1" fmla="val 42188"/>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15" name="Rectangle 2">
            <a:extLst>
              <a:ext uri="{FF2B5EF4-FFF2-40B4-BE49-F238E27FC236}">
                <a16:creationId xmlns:a16="http://schemas.microsoft.com/office/drawing/2014/main" id="{C9B5655D-B7CF-43A0-80B9-A96848CB04A1}"/>
              </a:ext>
            </a:extLst>
          </p:cNvPr>
          <p:cNvSpPr>
            <a:spLocks noChangeArrowheads="1"/>
          </p:cNvSpPr>
          <p:nvPr/>
        </p:nvSpPr>
        <p:spPr bwMode="auto">
          <a:xfrm>
            <a:off x="4881434" y="135642"/>
            <a:ext cx="1383650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6" name="Object 15">
            <a:extLst>
              <a:ext uri="{FF2B5EF4-FFF2-40B4-BE49-F238E27FC236}">
                <a16:creationId xmlns:a16="http://schemas.microsoft.com/office/drawing/2014/main" id="{9A9E60A0-CDD8-4FD0-9233-040FB64B4ACB}"/>
              </a:ext>
            </a:extLst>
          </p:cNvPr>
          <p:cNvGraphicFramePr>
            <a:graphicFrameLocks noChangeAspect="1"/>
          </p:cNvGraphicFramePr>
          <p:nvPr/>
        </p:nvGraphicFramePr>
        <p:xfrm>
          <a:off x="5120640" y="135643"/>
          <a:ext cx="6745288" cy="6588125"/>
        </p:xfrm>
        <a:graphic>
          <a:graphicData uri="http://schemas.openxmlformats.org/presentationml/2006/ole">
            <mc:AlternateContent xmlns:mc="http://schemas.openxmlformats.org/markup-compatibility/2006">
              <mc:Choice xmlns:v="urn:schemas-microsoft-com:vml" Requires="v">
                <p:oleObj spid="_x0000_s1027" name="Visio" r:id="rId5" imgW="7304714" imgH="9762301" progId="Visio.Drawing.11">
                  <p:embed/>
                </p:oleObj>
              </mc:Choice>
              <mc:Fallback>
                <p:oleObj name="Visio" r:id="rId5" imgW="7304714" imgH="9762301" progId="Visio.Drawing.11">
                  <p:embed/>
                  <p:pic>
                    <p:nvPicPr>
                      <p:cNvPr id="16" name="Object 15">
                        <a:extLst>
                          <a:ext uri="{FF2B5EF4-FFF2-40B4-BE49-F238E27FC236}">
                            <a16:creationId xmlns:a16="http://schemas.microsoft.com/office/drawing/2014/main" id="{9A9E60A0-CDD8-4FD0-9233-040FB64B4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0640" y="135643"/>
                        <a:ext cx="6745288" cy="6588125"/>
                      </a:xfrm>
                      <a:prstGeom prst="rect">
                        <a:avLst/>
                      </a:prstGeom>
                      <a:noFill/>
                      <a:ln>
                        <a:solidFill>
                          <a:schemeClr val="tx2"/>
                        </a:solidFill>
                      </a:ln>
                    </p:spPr>
                  </p:pic>
                </p:oleObj>
              </mc:Fallback>
            </mc:AlternateContent>
          </a:graphicData>
        </a:graphic>
      </p:graphicFrame>
    </p:spTree>
    <p:extLst>
      <p:ext uri="{BB962C8B-B14F-4D97-AF65-F5344CB8AC3E}">
        <p14:creationId xmlns:p14="http://schemas.microsoft.com/office/powerpoint/2010/main" val="385546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98DC8-6B67-40C1-948C-5073F1F5977D}"/>
              </a:ext>
            </a:extLst>
          </p:cNvPr>
          <p:cNvSpPr>
            <a:spLocks noGrp="1"/>
          </p:cNvSpPr>
          <p:nvPr>
            <p:ph type="title"/>
          </p:nvPr>
        </p:nvSpPr>
        <p:spPr>
          <a:xfrm>
            <a:off x="882699" y="331218"/>
            <a:ext cx="3430554" cy="586408"/>
          </a:xfrm>
        </p:spPr>
        <p:txBody>
          <a:bodyPr/>
          <a:lstStyle/>
          <a:p>
            <a:r>
              <a:rPr lang="en-US" b="1" dirty="0">
                <a:solidFill>
                  <a:srgbClr val="2C3D94"/>
                </a:solidFill>
              </a:rPr>
              <a:t>Workflow Step 1</a:t>
            </a:r>
          </a:p>
        </p:txBody>
      </p:sp>
      <p:sp>
        <p:nvSpPr>
          <p:cNvPr id="3" name="Rectangle 2">
            <a:extLst>
              <a:ext uri="{FF2B5EF4-FFF2-40B4-BE49-F238E27FC236}">
                <a16:creationId xmlns:a16="http://schemas.microsoft.com/office/drawing/2014/main" id="{D5F08932-2514-463D-8431-0F40179F4AB5}"/>
              </a:ext>
            </a:extLst>
          </p:cNvPr>
          <p:cNvSpPr>
            <a:spLocks noChangeArrowheads="1"/>
          </p:cNvSpPr>
          <p:nvPr/>
        </p:nvSpPr>
        <p:spPr bwMode="auto">
          <a:xfrm>
            <a:off x="5120640" y="-31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758EDFF9-EBF4-46B3-8278-96D05910C6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59FFC36-6BB7-4C52-91EA-692E80D4C05B}"/>
              </a:ext>
            </a:extLst>
          </p:cNvPr>
          <p:cNvSpPr/>
          <p:nvPr/>
        </p:nvSpPr>
        <p:spPr>
          <a:xfrm>
            <a:off x="306004" y="1182328"/>
            <a:ext cx="4476686" cy="5176674"/>
          </a:xfrm>
          <a:prstGeom prst="rect">
            <a:avLst/>
          </a:prstGeom>
          <a:solidFill>
            <a:schemeClr val="accent1">
              <a:lumMod val="20000"/>
              <a:lumOff val="80000"/>
            </a:schemeClr>
          </a:solidFill>
          <a:ln>
            <a:solidFill>
              <a:srgbClr val="2C3D94"/>
            </a:solidFill>
          </a:ln>
        </p:spPr>
        <p:txBody>
          <a:bodyPr wrap="square">
            <a:spAutoFit/>
          </a:bodyPr>
          <a:lstStyle/>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US" sz="1200" b="1"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1"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STEP 1 - </a:t>
            </a: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Document DTCs (Document Scan Results) - Virtual Printout (*.pdf, *.jpg, etc.)  of all the DTCs and all the modules tested and must include the valid VIN number associated with the scanned vehicle </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742950" marR="0" lvl="1" indent="-28575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Notify owner of known ADAS Systems and update them on these features being returned to OEM specifications</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1143000" marR="0" lvl="2" indent="-2286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Refer owner to the owner’s manual the factors that can impact their ADAS Systems operation (e.g., weather, tires, etc.)</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742950" marR="0" lvl="1" indent="-28575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Note: Calibration or re-learn may or may not be reported via DTCs (vehicle specific)</a:t>
            </a:r>
            <a:endParaRPr kumimoji="0" lang="en-US" sz="1200" b="0" i="0" u="none" strike="sngStrike" kern="1200" cap="none" spc="0" normalizeH="0" baseline="0" noProof="0" dirty="0">
              <a:ln>
                <a:noFill/>
              </a:ln>
              <a:solidFill>
                <a:srgbClr val="000000"/>
              </a:solidFill>
              <a:effectLst/>
              <a:uLnTx/>
              <a:uFillTx/>
              <a:latin typeface="Calibiri"/>
              <a:ea typeface="Calibri" panose="020F0502020204030204" pitchFamily="34" charset="0"/>
              <a:cs typeface="+mn-cs"/>
            </a:endParaRPr>
          </a:p>
          <a:p>
            <a:pPr marL="742950" marR="0" lvl="1" indent="-28575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Research means to identify what is related and not related to the damage/repair, and to define corrective remedies</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742950" marR="0" lvl="1" indent="-28575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Research includes OEM service information (If OEM Procedures are Available)</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1143000" marR="0" lvl="2" indent="-2286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Date, Time, Personnel, Source for Download Documented</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742950" marR="0" lvl="1" indent="-28575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Evaluate if vehicle has been altered, see STEP 9</a:t>
            </a: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a:p>
            <a:pPr marL="742950" marR="0" lvl="1" indent="-28575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Calibiri"/>
                <a:ea typeface="Calibri" panose="020F0502020204030204" pitchFamily="34" charset="0"/>
                <a:cs typeface="+mn-cs"/>
              </a:rPr>
              <a:t>Notify all parties involved (e.g., owner and insurance carrier) of all related and non-related ADAS research findings and then document</a:t>
            </a:r>
          </a:p>
          <a:p>
            <a:pPr marR="0" lvl="1" algn="l" defTabSz="457200" rtl="0" eaLnBrk="1" fontAlgn="auto" latinLnBrk="0" hangingPunct="1">
              <a:lnSpc>
                <a:spcPct val="115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iri"/>
              <a:ea typeface="Calibri" panose="020F0502020204030204" pitchFamily="34" charset="0"/>
              <a:cs typeface="+mn-cs"/>
            </a:endParaRPr>
          </a:p>
        </p:txBody>
      </p:sp>
      <p:cxnSp>
        <p:nvCxnSpPr>
          <p:cNvPr id="15" name="Connector: Elbow 14">
            <a:extLst>
              <a:ext uri="{FF2B5EF4-FFF2-40B4-BE49-F238E27FC236}">
                <a16:creationId xmlns:a16="http://schemas.microsoft.com/office/drawing/2014/main" id="{2AE92585-2BF2-4CD6-B7F7-0778291B6A83}"/>
              </a:ext>
            </a:extLst>
          </p:cNvPr>
          <p:cNvCxnSpPr>
            <a:cxnSpLocks/>
          </p:cNvCxnSpPr>
          <p:nvPr/>
        </p:nvCxnSpPr>
        <p:spPr>
          <a:xfrm>
            <a:off x="4538444" y="1551963"/>
            <a:ext cx="763398" cy="226503"/>
          </a:xfrm>
          <a:prstGeom prst="bentConnector3">
            <a:avLst>
              <a:gd name="adj1" fmla="val 5000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graphicFrame>
        <p:nvGraphicFramePr>
          <p:cNvPr id="18" name="Object 17">
            <a:extLst>
              <a:ext uri="{FF2B5EF4-FFF2-40B4-BE49-F238E27FC236}">
                <a16:creationId xmlns:a16="http://schemas.microsoft.com/office/drawing/2014/main" id="{DEE7D176-D186-4558-83C5-7A79B0D8FEF8}"/>
              </a:ext>
            </a:extLst>
          </p:cNvPr>
          <p:cNvGraphicFramePr>
            <a:graphicFrameLocks noChangeAspect="1"/>
          </p:cNvGraphicFramePr>
          <p:nvPr/>
        </p:nvGraphicFramePr>
        <p:xfrm>
          <a:off x="5120640" y="135643"/>
          <a:ext cx="6745288" cy="6588125"/>
        </p:xfrm>
        <a:graphic>
          <a:graphicData uri="http://schemas.openxmlformats.org/presentationml/2006/ole">
            <mc:AlternateContent xmlns:mc="http://schemas.openxmlformats.org/markup-compatibility/2006">
              <mc:Choice xmlns:v="urn:schemas-microsoft-com:vml" Requires="v">
                <p:oleObj spid="_x0000_s2051" name="Visio" r:id="rId4" imgW="7304714" imgH="9762301" progId="Visio.Drawing.11">
                  <p:embed/>
                </p:oleObj>
              </mc:Choice>
              <mc:Fallback>
                <p:oleObj name="Visio" r:id="rId4" imgW="7304714" imgH="9762301" progId="Visio.Drawing.11">
                  <p:embed/>
                  <p:pic>
                    <p:nvPicPr>
                      <p:cNvPr id="18" name="Object 17">
                        <a:extLst>
                          <a:ext uri="{FF2B5EF4-FFF2-40B4-BE49-F238E27FC236}">
                            <a16:creationId xmlns:a16="http://schemas.microsoft.com/office/drawing/2014/main" id="{DEE7D176-D186-4558-83C5-7A79B0D8F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640" y="135643"/>
                        <a:ext cx="6745288" cy="6588125"/>
                      </a:xfrm>
                      <a:prstGeom prst="rect">
                        <a:avLst/>
                      </a:prstGeom>
                      <a:noFill/>
                      <a:ln>
                        <a:solidFill>
                          <a:schemeClr val="tx2"/>
                        </a:solidFill>
                      </a:ln>
                    </p:spPr>
                  </p:pic>
                </p:oleObj>
              </mc:Fallback>
            </mc:AlternateContent>
          </a:graphicData>
        </a:graphic>
      </p:graphicFrame>
    </p:spTree>
    <p:extLst>
      <p:ext uri="{BB962C8B-B14F-4D97-AF65-F5344CB8AC3E}">
        <p14:creationId xmlns:p14="http://schemas.microsoft.com/office/powerpoint/2010/main" val="79287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98DC8-6B67-40C1-948C-5073F1F5977D}"/>
              </a:ext>
            </a:extLst>
          </p:cNvPr>
          <p:cNvSpPr>
            <a:spLocks noGrp="1"/>
          </p:cNvSpPr>
          <p:nvPr>
            <p:ph type="title"/>
          </p:nvPr>
        </p:nvSpPr>
        <p:spPr>
          <a:xfrm>
            <a:off x="882699" y="331218"/>
            <a:ext cx="3430554" cy="586408"/>
          </a:xfrm>
        </p:spPr>
        <p:txBody>
          <a:bodyPr/>
          <a:lstStyle/>
          <a:p>
            <a:r>
              <a:rPr lang="en-US" b="1" dirty="0">
                <a:solidFill>
                  <a:srgbClr val="2C3D94"/>
                </a:solidFill>
              </a:rPr>
              <a:t>Workflow Steps 2-3</a:t>
            </a:r>
          </a:p>
        </p:txBody>
      </p:sp>
      <p:sp>
        <p:nvSpPr>
          <p:cNvPr id="3" name="Rectangle 2">
            <a:extLst>
              <a:ext uri="{FF2B5EF4-FFF2-40B4-BE49-F238E27FC236}">
                <a16:creationId xmlns:a16="http://schemas.microsoft.com/office/drawing/2014/main" id="{D5F08932-2514-463D-8431-0F40179F4AB5}"/>
              </a:ext>
            </a:extLst>
          </p:cNvPr>
          <p:cNvSpPr>
            <a:spLocks noChangeArrowheads="1"/>
          </p:cNvSpPr>
          <p:nvPr/>
        </p:nvSpPr>
        <p:spPr bwMode="auto">
          <a:xfrm>
            <a:off x="5120640" y="-31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758EDFF9-EBF4-46B3-8278-96D05910C6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8" name="Object 17">
            <a:extLst>
              <a:ext uri="{FF2B5EF4-FFF2-40B4-BE49-F238E27FC236}">
                <a16:creationId xmlns:a16="http://schemas.microsoft.com/office/drawing/2014/main" id="{DEE7D176-D186-4558-83C5-7A79B0D8FEF8}"/>
              </a:ext>
            </a:extLst>
          </p:cNvPr>
          <p:cNvGraphicFramePr>
            <a:graphicFrameLocks noChangeAspect="1"/>
          </p:cNvGraphicFramePr>
          <p:nvPr/>
        </p:nvGraphicFramePr>
        <p:xfrm>
          <a:off x="5120640" y="135643"/>
          <a:ext cx="6745288" cy="6588125"/>
        </p:xfrm>
        <a:graphic>
          <a:graphicData uri="http://schemas.openxmlformats.org/presentationml/2006/ole">
            <mc:AlternateContent xmlns:mc="http://schemas.openxmlformats.org/markup-compatibility/2006">
              <mc:Choice xmlns:v="urn:schemas-microsoft-com:vml" Requires="v">
                <p:oleObj spid="_x0000_s3075" name="Visio" r:id="rId4" imgW="7304714" imgH="9762301" progId="Visio.Drawing.11">
                  <p:embed/>
                </p:oleObj>
              </mc:Choice>
              <mc:Fallback>
                <p:oleObj name="Visio" r:id="rId4" imgW="7304714" imgH="9762301" progId="Visio.Drawing.11">
                  <p:embed/>
                  <p:pic>
                    <p:nvPicPr>
                      <p:cNvPr id="18" name="Object 17">
                        <a:extLst>
                          <a:ext uri="{FF2B5EF4-FFF2-40B4-BE49-F238E27FC236}">
                            <a16:creationId xmlns:a16="http://schemas.microsoft.com/office/drawing/2014/main" id="{DEE7D176-D186-4558-83C5-7A79B0D8F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640" y="135643"/>
                        <a:ext cx="6745288" cy="6588125"/>
                      </a:xfrm>
                      <a:prstGeom prst="rect">
                        <a:avLst/>
                      </a:prstGeom>
                      <a:noFill/>
                      <a:ln>
                        <a:solidFill>
                          <a:schemeClr val="tx2"/>
                        </a:solidFill>
                      </a:ln>
                    </p:spPr>
                  </p:pic>
                </p:oleObj>
              </mc:Fallback>
            </mc:AlternateContent>
          </a:graphicData>
        </a:graphic>
      </p:graphicFrame>
      <p:sp>
        <p:nvSpPr>
          <p:cNvPr id="9" name="Rectangle 8">
            <a:extLst>
              <a:ext uri="{FF2B5EF4-FFF2-40B4-BE49-F238E27FC236}">
                <a16:creationId xmlns:a16="http://schemas.microsoft.com/office/drawing/2014/main" id="{4FCE77EF-75D4-47FD-9E2B-352110CE3F9C}"/>
              </a:ext>
            </a:extLst>
          </p:cNvPr>
          <p:cNvSpPr/>
          <p:nvPr/>
        </p:nvSpPr>
        <p:spPr>
          <a:xfrm>
            <a:off x="407926" y="1063499"/>
            <a:ext cx="4503016" cy="5392117"/>
          </a:xfrm>
          <a:prstGeom prst="rect">
            <a:avLst/>
          </a:prstGeom>
          <a:solidFill>
            <a:schemeClr val="accent1">
              <a:lumMod val="20000"/>
              <a:lumOff val="80000"/>
            </a:schemeClr>
          </a:solidFill>
          <a:ln>
            <a:solidFill>
              <a:srgbClr val="2C3D94"/>
            </a:solidFill>
          </a:ln>
        </p:spPr>
        <p:txBody>
          <a:bodyPr wrap="square">
            <a:spAutoFit/>
          </a:bodyPr>
          <a:lstStyle/>
          <a:p>
            <a:pPr marR="0" lvl="0">
              <a:lnSpc>
                <a:spcPct val="115000"/>
              </a:lnSpc>
              <a:spcBef>
                <a:spcPts val="0"/>
              </a:spcBef>
              <a:spcAft>
                <a:spcPts val="0"/>
              </a:spcAft>
            </a:pPr>
            <a:endParaRPr lang="en-US" sz="1200" dirty="0">
              <a:solidFill>
                <a:srgbClr val="000000"/>
              </a:solidFill>
              <a:latin typeface="Calibiri"/>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latin typeface="Calibiri"/>
                <a:ea typeface="Calibri" panose="020F0502020204030204" pitchFamily="34" charset="0"/>
              </a:rPr>
              <a:t>STEP 2 – </a:t>
            </a:r>
            <a:endParaRPr lang="en-US" sz="1200" b="1" dirty="0">
              <a:latin typeface="Calibiri"/>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Document Vehicle ADAS Option’s Content and Features using a Check List and/or </a:t>
            </a:r>
            <a:endParaRPr lang="en-US" sz="1200" dirty="0">
              <a:latin typeface="Calibiri"/>
              <a:ea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solidFill>
                  <a:srgbClr val="000000"/>
                </a:solidFill>
                <a:latin typeface="Calibiri"/>
                <a:ea typeface="Calibri" panose="020F0502020204030204" pitchFamily="34" charset="0"/>
              </a:rPr>
              <a:t>Visual verification </a:t>
            </a:r>
            <a:endParaRPr lang="en-US" sz="1200" dirty="0">
              <a:latin typeface="Calibiri"/>
              <a:ea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solidFill>
                  <a:srgbClr val="000000"/>
                </a:solidFill>
                <a:latin typeface="Calibiri"/>
                <a:ea typeface="Calibri" panose="020F0502020204030204" pitchFamily="34" charset="0"/>
              </a:rPr>
              <a:t>OEM Build Data Sheet (if Available) </a:t>
            </a:r>
            <a:endParaRPr lang="en-US" sz="1200" dirty="0">
              <a:latin typeface="Calibiri"/>
              <a:ea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solidFill>
                  <a:srgbClr val="000000"/>
                </a:solidFill>
                <a:latin typeface="Calibiri"/>
                <a:ea typeface="Calibri" panose="020F0502020204030204" pitchFamily="34" charset="0"/>
              </a:rPr>
              <a:t>Document Repair Procedures (If OEM Procedures are Available)</a:t>
            </a:r>
            <a:endParaRPr lang="en-US" sz="1200" dirty="0">
              <a:latin typeface="Calibiri"/>
              <a:ea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solidFill>
                  <a:srgbClr val="000000"/>
                </a:solidFill>
                <a:latin typeface="Calibiri"/>
                <a:ea typeface="Calibri" panose="020F0502020204030204" pitchFamily="34" charset="0"/>
              </a:rPr>
              <a:t>This includes identifying pre-existing and non-related damage </a:t>
            </a:r>
            <a:endParaRPr lang="en-US" sz="1200" dirty="0">
              <a:latin typeface="Calibiri"/>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This is critical information that is not easily captured. </a:t>
            </a:r>
            <a:endParaRPr lang="en-US" sz="1200" dirty="0">
              <a:latin typeface="Calibiri"/>
              <a:ea typeface="Calibri" panose="020F0502020204030204" pitchFamily="34" charset="0"/>
            </a:endParaRPr>
          </a:p>
          <a:p>
            <a:pPr hangingPunct="0"/>
            <a:r>
              <a:rPr lang="en-US" sz="1400" dirty="0">
                <a:solidFill>
                  <a:srgbClr val="000000"/>
                </a:solidFill>
                <a:latin typeface="Calibiri"/>
                <a:ea typeface="Times New Roman" panose="02020603050405020304" pitchFamily="18" charset="0"/>
              </a:rPr>
              <a:t> </a:t>
            </a:r>
            <a:endParaRPr lang="en-US" sz="1400" dirty="0">
              <a:latin typeface="Calibiri"/>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0000"/>
                </a:solidFill>
                <a:latin typeface="Calibiri"/>
                <a:ea typeface="Calibri" panose="020F0502020204030204" pitchFamily="34" charset="0"/>
              </a:rPr>
              <a:t>STEP 3 – </a:t>
            </a:r>
            <a:endParaRPr lang="en-US" sz="1200" b="1" dirty="0">
              <a:latin typeface="Calibiri"/>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Document Parts and Repair Operation to include ADAS Systems</a:t>
            </a: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Identify the tasks that need to be completed and determine who is going to complete the work</a:t>
            </a: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Identify if and what Calibrations are Needed, (ADAS &amp; Non-ADAS Calibrations)</a:t>
            </a: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Evaluate the State of Reassembly Needed for Calibrations and Document</a:t>
            </a: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Documenting All Dates and Times Associated in this Process (i.e. for info retrieved, for repair procedures downloaded, etc.) Is Critical</a:t>
            </a:r>
          </a:p>
          <a:p>
            <a:pPr marL="742950" marR="0" lvl="1" indent="-285750">
              <a:lnSpc>
                <a:spcPct val="115000"/>
              </a:lnSpc>
              <a:spcBef>
                <a:spcPts val="0"/>
              </a:spcBef>
              <a:spcAft>
                <a:spcPts val="0"/>
              </a:spcAft>
              <a:buFont typeface="Symbol" panose="05050102010706020507" pitchFamily="18" charset="2"/>
              <a:buChar char=""/>
            </a:pPr>
            <a:r>
              <a:rPr lang="en-US" sz="1200" dirty="0">
                <a:solidFill>
                  <a:srgbClr val="000000"/>
                </a:solidFill>
                <a:latin typeface="Calibiri"/>
                <a:ea typeface="Calibri" panose="020F0502020204030204" pitchFamily="34" charset="0"/>
              </a:rPr>
              <a:t>Identify Required Inspections</a:t>
            </a:r>
          </a:p>
        </p:txBody>
      </p:sp>
      <p:cxnSp>
        <p:nvCxnSpPr>
          <p:cNvPr id="10" name="Connector: Elbow 9">
            <a:extLst>
              <a:ext uri="{FF2B5EF4-FFF2-40B4-BE49-F238E27FC236}">
                <a16:creationId xmlns:a16="http://schemas.microsoft.com/office/drawing/2014/main" id="{2D8D1E74-3A91-4431-AAAF-3E19E753EFFF}"/>
              </a:ext>
            </a:extLst>
          </p:cNvPr>
          <p:cNvCxnSpPr>
            <a:cxnSpLocks/>
          </p:cNvCxnSpPr>
          <p:nvPr/>
        </p:nvCxnSpPr>
        <p:spPr>
          <a:xfrm>
            <a:off x="1593017" y="1434517"/>
            <a:ext cx="3707934" cy="1167343"/>
          </a:xfrm>
          <a:prstGeom prst="bentConnector3">
            <a:avLst>
              <a:gd name="adj1" fmla="val 92534"/>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3" name="Connector: Elbow 12">
            <a:extLst>
              <a:ext uri="{FF2B5EF4-FFF2-40B4-BE49-F238E27FC236}">
                <a16:creationId xmlns:a16="http://schemas.microsoft.com/office/drawing/2014/main" id="{F6E0F5B5-DC5B-4A8F-A586-C68ADA07CBE9}"/>
              </a:ext>
            </a:extLst>
          </p:cNvPr>
          <p:cNvCxnSpPr>
            <a:cxnSpLocks/>
          </p:cNvCxnSpPr>
          <p:nvPr/>
        </p:nvCxnSpPr>
        <p:spPr>
          <a:xfrm>
            <a:off x="1593017" y="3759558"/>
            <a:ext cx="3675269" cy="300714"/>
          </a:xfrm>
          <a:prstGeom prst="bentConnector3">
            <a:avLst>
              <a:gd name="adj1" fmla="val 93140"/>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44410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SWERBULLETS" val="3"/>
  <p:tag name="OLDNUMANSWERS" val="9"/>
  <p:tag name="TEXTLENGTH" val="81"/>
  <p:tag name="FONTSIZE" val="26"/>
  <p:tag name="BULLETTYPE" val="ppBulletArabicPeriod"/>
  <p:tag name="ANSWERTEXT" val="Repairer &#10;Insurance&#10;OEM&#10;Supplier&#10;Salvage&#10;Consultant&#10;Education&#10;Associations &#10;Oth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2">
      <a:dk1>
        <a:sysClr val="windowText" lastClr="000000"/>
      </a:dk1>
      <a:lt1>
        <a:sysClr val="window" lastClr="FFFFFF"/>
      </a:lt1>
      <a:dk2>
        <a:srgbClr val="44546A"/>
      </a:dk2>
      <a:lt2>
        <a:srgbClr val="E7E6E6"/>
      </a:lt2>
      <a:accent1>
        <a:srgbClr val="002060"/>
      </a:accent1>
      <a:accent2>
        <a:srgbClr val="EEC11A"/>
      </a:accent2>
      <a:accent3>
        <a:srgbClr val="A5A5A5"/>
      </a:accent3>
      <a:accent4>
        <a:srgbClr val="EEC11A"/>
      </a:accent4>
      <a:accent5>
        <a:srgbClr val="222A35"/>
      </a:accent5>
      <a:accent6>
        <a:srgbClr val="00206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19-20 CIC ppt Template" id="{3E877395-EB1E-4901-93E6-00B57D66088E}" vid="{F689D09A-F6F5-4AD5-BB02-78993824B8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C5AF9121453745BC9C997256B577DF" ma:contentTypeVersion="13" ma:contentTypeDescription="Create a new document." ma:contentTypeScope="" ma:versionID="484274bd0690888508a8f221f2b33c38">
  <xsd:schema xmlns:xsd="http://www.w3.org/2001/XMLSchema" xmlns:xs="http://www.w3.org/2001/XMLSchema" xmlns:p="http://schemas.microsoft.com/office/2006/metadata/properties" xmlns:ns3="b16e538d-94e1-4c38-9fcf-23ea2498b2e8" xmlns:ns4="3cbff2ef-2a6a-4fb8-8beb-f6531136e78c" targetNamespace="http://schemas.microsoft.com/office/2006/metadata/properties" ma:root="true" ma:fieldsID="17bf17518f5c46ba92b23f01ca7555dc" ns3:_="" ns4:_="">
    <xsd:import namespace="b16e538d-94e1-4c38-9fcf-23ea2498b2e8"/>
    <xsd:import namespace="3cbff2ef-2a6a-4fb8-8beb-f6531136e78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e538d-94e1-4c38-9fcf-23ea2498b2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bff2ef-2a6a-4fb8-8beb-f6531136e78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1D7108-AA33-4FA9-B401-8B0623842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e538d-94e1-4c38-9fcf-23ea2498b2e8"/>
    <ds:schemaRef ds:uri="3cbff2ef-2a6a-4fb8-8beb-f6531136e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9E1971-5BCF-4502-8B7B-7CF85644E46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F76C34-A728-49FB-975C-46CFADC69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TotalTime>
  <Words>1478</Words>
  <Application>Microsoft Office PowerPoint</Application>
  <PresentationFormat>Widescreen</PresentationFormat>
  <Paragraphs>133</Paragraphs>
  <Slides>12</Slides>
  <Notes>12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12</vt:i4>
      </vt:variant>
    </vt:vector>
  </HeadingPairs>
  <TitlesOfParts>
    <vt:vector size="23" baseType="lpstr">
      <vt:lpstr>Arial</vt:lpstr>
      <vt:lpstr>Calibiri</vt:lpstr>
      <vt:lpstr>Calibri</vt:lpstr>
      <vt:lpstr>Calibri Light</vt:lpstr>
      <vt:lpstr>Symbol</vt:lpstr>
      <vt:lpstr>Times New Roman</vt:lpstr>
      <vt:lpstr>Wingdings</vt:lpstr>
      <vt:lpstr>Office Theme</vt:lpstr>
      <vt:lpstr>Retrospect</vt:lpstr>
      <vt:lpstr>Visio</vt:lpstr>
      <vt:lpstr>Microsoft Visio 2003-2010 Drawing</vt:lpstr>
      <vt:lpstr>PowerPoint Presentation</vt:lpstr>
      <vt:lpstr>PowerPoint Presentation</vt:lpstr>
      <vt:lpstr>ADAS Calibrations Workflow</vt:lpstr>
      <vt:lpstr>Benefits Identified by the CIECA Calibration Committee</vt:lpstr>
      <vt:lpstr>Industry Segments</vt:lpstr>
      <vt:lpstr>PowerPoint Presentation</vt:lpstr>
      <vt:lpstr>Workflow</vt:lpstr>
      <vt:lpstr>Workflow Step 1</vt:lpstr>
      <vt:lpstr>Workflow Steps 2-3</vt:lpstr>
      <vt:lpstr>Workflow Steps 4-8</vt:lpstr>
      <vt:lpstr>Workflow Steps 9-12</vt:lpstr>
      <vt:lpstr>ADAS Calibrations Workflow-Next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dc:creator>
  <cp:lastModifiedBy>Chuck Olsen (AirPro Diagnostics)</cp:lastModifiedBy>
  <cp:revision>1</cp:revision>
  <dcterms:created xsi:type="dcterms:W3CDTF">2020-08-24T16:15:57Z</dcterms:created>
  <dcterms:modified xsi:type="dcterms:W3CDTF">2020-08-25T19:57:16Z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0x0101004CC5AF9121453745BC9C997256B577DF</vt:lpwstr>
  </property>
</Properties>
</file>